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76" r:id="rId6"/>
    <p:sldId id="260" r:id="rId7"/>
    <p:sldId id="261" r:id="rId8"/>
    <p:sldId id="262" r:id="rId9"/>
    <p:sldId id="263" r:id="rId10"/>
    <p:sldId id="264" r:id="rId11"/>
    <p:sldId id="265" r:id="rId12"/>
    <p:sldId id="269" r:id="rId13"/>
    <p:sldId id="275" r:id="rId14"/>
    <p:sldId id="271" r:id="rId15"/>
    <p:sldId id="270" r:id="rId16"/>
    <p:sldId id="277" r:id="rId17"/>
    <p:sldId id="272" r:id="rId18"/>
    <p:sldId id="273" r:id="rId19"/>
    <p:sldId id="266" r:id="rId20"/>
    <p:sldId id="268"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轩畅 张" initials="轩畅" lastIdx="1" clrIdx="0">
    <p:extLst>
      <p:ext uri="{19B8F6BF-5375-455C-9EA6-DF929625EA0E}">
        <p15:presenceInfo xmlns:p15="http://schemas.microsoft.com/office/powerpoint/2012/main" userId="f7245249c3e769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1T09:10:52.920" idx="1">
    <p:pos x="10" y="10"/>
    <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7946686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12/12/2018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01415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4478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740801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121556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65322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42437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71667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822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37683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827CD6-9C6C-4C06-A04D-1E642497B60F}" type="datetimeFigureOut">
              <a:rPr lang="en-GB" smtClean="0"/>
              <a:t>12/12/2018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270654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827CD6-9C6C-4C06-A04D-1E642497B60F}" type="datetimeFigureOut">
              <a:rPr lang="en-GB" smtClean="0"/>
              <a:t>12/12/2018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797413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827CD6-9C6C-4C06-A04D-1E642497B60F}" type="datetimeFigureOut">
              <a:rPr lang="en-GB" smtClean="0"/>
              <a:t>12/12/2018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328585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827CD6-9C6C-4C06-A04D-1E642497B60F}" type="datetimeFigureOut">
              <a:rPr lang="en-GB" smtClean="0"/>
              <a:t>12/12/2018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220371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2827CD6-9C6C-4C06-A04D-1E642497B60F}" type="datetimeFigureOut">
              <a:rPr lang="en-GB" smtClean="0"/>
              <a:t>12/12/2018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250915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12/12/2018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507958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827CD6-9C6C-4C06-A04D-1E642497B60F}" type="datetimeFigureOut">
              <a:rPr lang="en-GB" smtClean="0"/>
              <a:t>12/12/2018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8E169-FA5E-4469-A6CA-B0B0C90ACB72}" type="slidenum">
              <a:rPr lang="en-GB" smtClean="0"/>
              <a:t>‹#›</a:t>
            </a:fld>
            <a:endParaRPr lang="en-GB"/>
          </a:p>
        </p:txBody>
      </p:sp>
    </p:spTree>
    <p:extLst>
      <p:ext uri="{BB962C8B-B14F-4D97-AF65-F5344CB8AC3E}">
        <p14:creationId xmlns:p14="http://schemas.microsoft.com/office/powerpoint/2010/main" val="132388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827CD6-9C6C-4C06-A04D-1E642497B60F}" type="datetimeFigureOut">
              <a:rPr lang="en-GB" smtClean="0"/>
              <a:t>12/12/2018</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468E169-FA5E-4469-A6CA-B0B0C90ACB72}" type="slidenum">
              <a:rPr lang="en-GB" smtClean="0"/>
              <a:t>‹#›</a:t>
            </a:fld>
            <a:endParaRPr lang="en-GB"/>
          </a:p>
        </p:txBody>
      </p:sp>
    </p:spTree>
    <p:extLst>
      <p:ext uri="{BB962C8B-B14F-4D97-AF65-F5344CB8AC3E}">
        <p14:creationId xmlns:p14="http://schemas.microsoft.com/office/powerpoint/2010/main" val="284680922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094D-0E79-4DCB-8DB9-D5D8C199BF98}"/>
              </a:ext>
            </a:extLst>
          </p:cNvPr>
          <p:cNvSpPr>
            <a:spLocks noGrp="1"/>
          </p:cNvSpPr>
          <p:nvPr>
            <p:ph type="ctrTitle"/>
          </p:nvPr>
        </p:nvSpPr>
        <p:spPr>
          <a:xfrm>
            <a:off x="1524000" y="304798"/>
            <a:ext cx="9144000" cy="899285"/>
          </a:xfrm>
        </p:spPr>
        <p:txBody>
          <a:bodyPr>
            <a:normAutofit/>
          </a:bodyPr>
          <a:lstStyle/>
          <a:p>
            <a:r>
              <a:rPr lang="en-GB" u="sng" dirty="0"/>
              <a:t>Bioreactor Systems Control</a:t>
            </a:r>
          </a:p>
        </p:txBody>
      </p:sp>
      <p:pic>
        <p:nvPicPr>
          <p:cNvPr id="4" name="Picture 3" descr="../../../Desktop/Screen%20Shot%202016-11-10%20at%2011.20.28.png">
            <a:extLst>
              <a:ext uri="{FF2B5EF4-FFF2-40B4-BE49-F238E27FC236}">
                <a16:creationId xmlns:a16="http://schemas.microsoft.com/office/drawing/2014/main" id="{492BD25E-9DBB-42FF-B9C1-9528542BEB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2280" y="1204083"/>
            <a:ext cx="10737598" cy="5653917"/>
          </a:xfrm>
          <a:prstGeom prst="rect">
            <a:avLst/>
          </a:prstGeom>
          <a:noFill/>
          <a:ln>
            <a:noFill/>
          </a:ln>
        </p:spPr>
      </p:pic>
    </p:spTree>
    <p:extLst>
      <p:ext uri="{BB962C8B-B14F-4D97-AF65-F5344CB8AC3E}">
        <p14:creationId xmlns:p14="http://schemas.microsoft.com/office/powerpoint/2010/main" val="379056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59370-AEC8-4855-B877-117F393245E8}"/>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Heating</a:t>
            </a:r>
          </a:p>
        </p:txBody>
      </p:sp>
      <p:sp>
        <p:nvSpPr>
          <p:cNvPr id="3" name="Content Placeholder 2">
            <a:extLst>
              <a:ext uri="{FF2B5EF4-FFF2-40B4-BE49-F238E27FC236}">
                <a16:creationId xmlns:a16="http://schemas.microsoft.com/office/drawing/2014/main" id="{9D84CE71-C592-42F1-B844-925F1CA913D4}"/>
              </a:ext>
            </a:extLst>
          </p:cNvPr>
          <p:cNvSpPr>
            <a:spLocks noGrp="1"/>
          </p:cNvSpPr>
          <p:nvPr>
            <p:ph idx="1"/>
          </p:nvPr>
        </p:nvSpPr>
        <p:spPr>
          <a:xfrm>
            <a:off x="838200" y="1825625"/>
            <a:ext cx="10515600" cy="2032000"/>
          </a:xfrm>
        </p:spPr>
        <p:txBody>
          <a:bodyPr>
            <a:normAutofit lnSpcReduction="10000"/>
          </a:bodyPr>
          <a:lstStyle/>
          <a:p>
            <a:r>
              <a:rPr lang="en-GB" sz="2800" dirty="0"/>
              <a:t>12V4A power supply,  3Ω 30W heater and n-type MOSFET</a:t>
            </a:r>
          </a:p>
          <a:p>
            <a:r>
              <a:rPr lang="en-GB" sz="2800" dirty="0"/>
              <a:t>PWM used to control the power through the heater</a:t>
            </a:r>
          </a:p>
          <a:p>
            <a:r>
              <a:rPr lang="en-GB" sz="2800" dirty="0"/>
              <a:t>MOSFET Gate/Drain/Source</a:t>
            </a:r>
          </a:p>
          <a:p>
            <a:r>
              <a:rPr lang="en-GB" sz="2800" dirty="0"/>
              <a:t>Diode used for protection</a:t>
            </a:r>
          </a:p>
        </p:txBody>
      </p:sp>
      <p:pic>
        <p:nvPicPr>
          <p:cNvPr id="10" name="Picture 9">
            <a:extLst>
              <a:ext uri="{FF2B5EF4-FFF2-40B4-BE49-F238E27FC236}">
                <a16:creationId xmlns:a16="http://schemas.microsoft.com/office/drawing/2014/main" id="{B0CB6D46-80A0-4CD9-B378-ACF2D436937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95949" y="2914650"/>
            <a:ext cx="4892069" cy="3524250"/>
          </a:xfrm>
          <a:prstGeom prst="rect">
            <a:avLst/>
          </a:prstGeom>
        </p:spPr>
      </p:pic>
    </p:spTree>
    <p:extLst>
      <p:ext uri="{BB962C8B-B14F-4D97-AF65-F5344CB8AC3E}">
        <p14:creationId xmlns:p14="http://schemas.microsoft.com/office/powerpoint/2010/main" val="1468538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DB6D41-CFEE-4461-936D-DF8109B7E5B8}"/>
              </a:ext>
            </a:extLst>
          </p:cNvPr>
          <p:cNvGraphicFramePr>
            <a:graphicFrameLocks noGrp="1"/>
          </p:cNvGraphicFramePr>
          <p:nvPr>
            <p:extLst>
              <p:ext uri="{D42A27DB-BD31-4B8C-83A1-F6EECF244321}">
                <p14:modId xmlns:p14="http://schemas.microsoft.com/office/powerpoint/2010/main" val="1006602433"/>
              </p:ext>
            </p:extLst>
          </p:nvPr>
        </p:nvGraphicFramePr>
        <p:xfrm>
          <a:off x="240538" y="1679170"/>
          <a:ext cx="6839877" cy="4867930"/>
        </p:xfrm>
        <a:graphic>
          <a:graphicData uri="http://schemas.openxmlformats.org/drawingml/2006/table">
            <a:tbl>
              <a:tblPr>
                <a:tableStyleId>{5C22544A-7EE6-4342-B048-85BDC9FD1C3A}</a:tableStyleId>
              </a:tblPr>
              <a:tblGrid>
                <a:gridCol w="1837985">
                  <a:extLst>
                    <a:ext uri="{9D8B030D-6E8A-4147-A177-3AD203B41FA5}">
                      <a16:colId xmlns:a16="http://schemas.microsoft.com/office/drawing/2014/main" val="3005395970"/>
                    </a:ext>
                  </a:extLst>
                </a:gridCol>
                <a:gridCol w="1682338">
                  <a:extLst>
                    <a:ext uri="{9D8B030D-6E8A-4147-A177-3AD203B41FA5}">
                      <a16:colId xmlns:a16="http://schemas.microsoft.com/office/drawing/2014/main" val="1586093501"/>
                    </a:ext>
                  </a:extLst>
                </a:gridCol>
                <a:gridCol w="1892417">
                  <a:extLst>
                    <a:ext uri="{9D8B030D-6E8A-4147-A177-3AD203B41FA5}">
                      <a16:colId xmlns:a16="http://schemas.microsoft.com/office/drawing/2014/main" val="2721053378"/>
                    </a:ext>
                  </a:extLst>
                </a:gridCol>
                <a:gridCol w="1427137">
                  <a:extLst>
                    <a:ext uri="{9D8B030D-6E8A-4147-A177-3AD203B41FA5}">
                      <a16:colId xmlns:a16="http://schemas.microsoft.com/office/drawing/2014/main" val="2197126192"/>
                    </a:ext>
                  </a:extLst>
                </a:gridCol>
              </a:tblGrid>
              <a:tr h="960390">
                <a:tc>
                  <a:txBody>
                    <a:bodyPr/>
                    <a:lstStyle/>
                    <a:p>
                      <a:pPr algn="ctr" fontAlgn="b"/>
                      <a:r>
                        <a:rPr lang="en-GB" sz="1800" b="0" u="none" strike="noStrike" dirty="0">
                          <a:effectLst/>
                        </a:rPr>
                        <a:t>Measured value </a:t>
                      </a:r>
                    </a:p>
                    <a:p>
                      <a:pPr algn="ctr" fontAlgn="b"/>
                      <a:r>
                        <a:rPr lang="en-GB" sz="1800" b="0" u="none" strike="noStrike" kern="1200" baseline="0" dirty="0">
                          <a:solidFill>
                            <a:schemeClr val="dk1"/>
                          </a:solidFill>
                          <a:effectLst/>
                          <a:latin typeface="+mn-lt"/>
                          <a:ea typeface="+mn-ea"/>
                          <a:cs typeface="+mn-cs"/>
                        </a:rPr>
                        <a:t>(</a:t>
                      </a:r>
                      <a:r>
                        <a:rPr lang="en-GB" sz="1800" dirty="0"/>
                        <a:t>°</a:t>
                      </a:r>
                      <a:r>
                        <a:rPr lang="en-GB" sz="1800" b="0" u="none" strike="noStrike" dirty="0">
                          <a:effectLst/>
                        </a:rPr>
                        <a:t>C)</a:t>
                      </a:r>
                      <a:endParaRPr lang="en-GB"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b="0" u="none" strike="noStrike" dirty="0">
                          <a:effectLst/>
                        </a:rPr>
                        <a:t>Actual value</a:t>
                      </a:r>
                    </a:p>
                    <a:p>
                      <a:pPr algn="ctr" fontAlgn="b"/>
                      <a:r>
                        <a:rPr lang="en-GB" sz="1800" b="0" u="none" strike="noStrike" kern="1200" baseline="0" dirty="0">
                          <a:solidFill>
                            <a:schemeClr val="dk1"/>
                          </a:solidFill>
                          <a:effectLst/>
                          <a:latin typeface="+mn-lt"/>
                          <a:ea typeface="+mn-ea"/>
                          <a:cs typeface="+mn-cs"/>
                        </a:rPr>
                        <a:t>(</a:t>
                      </a:r>
                      <a:r>
                        <a:rPr lang="en-GB" sz="1800" dirty="0"/>
                        <a:t>°</a:t>
                      </a:r>
                      <a:r>
                        <a:rPr lang="en-GB" sz="1800" b="0" u="none" strike="noStrike" dirty="0">
                          <a:effectLst/>
                        </a:rPr>
                        <a:t>C)</a:t>
                      </a:r>
                      <a:endParaRPr lang="en-GB"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b="0" u="none" strike="noStrike" dirty="0">
                          <a:effectLst/>
                        </a:rPr>
                        <a:t>Difference in Values</a:t>
                      </a:r>
                      <a:r>
                        <a:rPr lang="en-GB" sz="1800" b="0" u="none" strike="noStrike" baseline="0" dirty="0">
                          <a:effectLst/>
                        </a:rPr>
                        <a:t> (</a:t>
                      </a:r>
                      <a:r>
                        <a:rPr lang="en-GB" sz="1800" dirty="0"/>
                        <a:t>°</a:t>
                      </a:r>
                      <a:r>
                        <a:rPr lang="en-GB" sz="1800" b="0" u="none" strike="noStrike" dirty="0">
                          <a:effectLst/>
                        </a:rPr>
                        <a:t>C)</a:t>
                      </a:r>
                      <a:endParaRPr lang="en-GB"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b="0" u="none" strike="noStrike" dirty="0">
                          <a:effectLst/>
                        </a:rPr>
                        <a:t>Ammeter reading </a:t>
                      </a:r>
                    </a:p>
                    <a:p>
                      <a:pPr algn="ctr" fontAlgn="b"/>
                      <a:r>
                        <a:rPr lang="en-GB" sz="1800" b="0" u="none" strike="noStrike" dirty="0">
                          <a:effectLst/>
                        </a:rPr>
                        <a:t>(mA)</a:t>
                      </a:r>
                      <a:endParaRPr lang="en-GB"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534083714"/>
                  </a:ext>
                </a:extLst>
              </a:tr>
              <a:tr h="390754">
                <a:tc>
                  <a:txBody>
                    <a:bodyPr/>
                    <a:lstStyle/>
                    <a:p>
                      <a:pPr algn="r" fontAlgn="b"/>
                      <a:r>
                        <a:rPr lang="en-GB" sz="2000" b="0" u="none" strike="noStrike" dirty="0">
                          <a:effectLst/>
                        </a:rPr>
                        <a:t>36.70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37.0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1.89</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300635"/>
                  </a:ext>
                </a:extLst>
              </a:tr>
              <a:tr h="390754">
                <a:tc>
                  <a:txBody>
                    <a:bodyPr/>
                    <a:lstStyle/>
                    <a:p>
                      <a:pPr algn="r" fontAlgn="b"/>
                      <a:r>
                        <a:rPr lang="en-GB" sz="2000" b="0" u="none" strike="noStrike">
                          <a:effectLst/>
                        </a:rPr>
                        <a:t>36.70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36.9</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0.20</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5845090"/>
                  </a:ext>
                </a:extLst>
              </a:tr>
              <a:tr h="390754">
                <a:tc>
                  <a:txBody>
                    <a:bodyPr/>
                    <a:lstStyle/>
                    <a:p>
                      <a:pPr algn="r" fontAlgn="b"/>
                      <a:r>
                        <a:rPr lang="en-GB" sz="2000" b="0" u="none" strike="noStrike">
                          <a:effectLst/>
                        </a:rPr>
                        <a:t>36.79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5758647"/>
                  </a:ext>
                </a:extLst>
              </a:tr>
              <a:tr h="390754">
                <a:tc>
                  <a:txBody>
                    <a:bodyPr/>
                    <a:lstStyle/>
                    <a:p>
                      <a:pPr algn="r" fontAlgn="b"/>
                      <a:r>
                        <a:rPr lang="en-GB" sz="2000" b="0" u="none" strike="noStrike">
                          <a:effectLst/>
                        </a:rPr>
                        <a:t>36.89</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0.31</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4498147"/>
                  </a:ext>
                </a:extLst>
              </a:tr>
              <a:tr h="390754">
                <a:tc>
                  <a:txBody>
                    <a:bodyPr/>
                    <a:lstStyle/>
                    <a:p>
                      <a:pPr algn="r" fontAlgn="b"/>
                      <a:r>
                        <a:rPr lang="en-GB" sz="2000" b="0" u="none" strike="noStrike">
                          <a:effectLst/>
                        </a:rPr>
                        <a:t>36.98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0.22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8392305"/>
                  </a:ext>
                </a:extLst>
              </a:tr>
              <a:tr h="390754">
                <a:tc>
                  <a:txBody>
                    <a:bodyPr/>
                    <a:lstStyle/>
                    <a:p>
                      <a:pPr algn="r" fontAlgn="b"/>
                      <a:r>
                        <a:rPr lang="en-GB" sz="2000" b="0" u="none" strike="noStrike">
                          <a:effectLst/>
                        </a:rPr>
                        <a:t>37.18</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0.02</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1.91</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7907244"/>
                  </a:ext>
                </a:extLst>
              </a:tr>
              <a:tr h="390754">
                <a:tc>
                  <a:txBody>
                    <a:bodyPr/>
                    <a:lstStyle/>
                    <a:p>
                      <a:pPr algn="r" fontAlgn="b"/>
                      <a:r>
                        <a:rPr lang="en-GB" sz="2000" b="0" u="none" strike="noStrike">
                          <a:effectLst/>
                        </a:rPr>
                        <a:t>37.66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37.2</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0.46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1602963"/>
                  </a:ext>
                </a:extLst>
              </a:tr>
              <a:tr h="390754">
                <a:tc>
                  <a:txBody>
                    <a:bodyPr/>
                    <a:lstStyle/>
                    <a:p>
                      <a:pPr algn="r" fontAlgn="b"/>
                      <a:r>
                        <a:rPr lang="en-GB" sz="2000" b="0" u="none" strike="noStrike">
                          <a:effectLst/>
                        </a:rPr>
                        <a:t>37.86</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37.5</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0.36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8363828"/>
                  </a:ext>
                </a:extLst>
              </a:tr>
              <a:tr h="390754">
                <a:tc>
                  <a:txBody>
                    <a:bodyPr/>
                    <a:lstStyle/>
                    <a:p>
                      <a:pPr algn="r" fontAlgn="b"/>
                      <a:r>
                        <a:rPr lang="en-GB" sz="2000" b="0" u="none" strike="noStrike" dirty="0">
                          <a:effectLst/>
                        </a:rPr>
                        <a:t>37.86</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a:effectLst/>
                        </a:rPr>
                        <a:t>38.0</a:t>
                      </a:r>
                      <a:endParaRPr lang="en-GB"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0.14</a:t>
                      </a:r>
                      <a:endParaRPr lang="en-GB"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GB" sz="2000" b="0" u="none" strike="noStrike" dirty="0">
                          <a:effectLst/>
                        </a:rPr>
                        <a:t>0.00</a:t>
                      </a:r>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0620269"/>
                  </a:ext>
                </a:extLst>
              </a:tr>
              <a:tr h="390754">
                <a:tc gridSpan="3">
                  <a:txBody>
                    <a:bodyPr/>
                    <a:lstStyle/>
                    <a:p>
                      <a:pPr algn="l" fontAlgn="b"/>
                      <a:r>
                        <a:rPr lang="en-GB" sz="2000" b="0" u="none" strike="noStrike" dirty="0">
                          <a:effectLst/>
                        </a:rPr>
                        <a:t>Thus we decided to stop 0.4 </a:t>
                      </a:r>
                      <a:r>
                        <a:rPr lang="en-GB" sz="2000" dirty="0"/>
                        <a:t>°</a:t>
                      </a:r>
                      <a:r>
                        <a:rPr lang="en-GB" sz="2000" b="0" u="none" strike="noStrike" dirty="0">
                          <a:effectLst/>
                        </a:rPr>
                        <a:t>C before the set value.</a:t>
                      </a:r>
                      <a:endParaRPr lang="en-GB" sz="20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a:txBody>
                    <a:bodyPr/>
                    <a:lstStyle/>
                    <a:p>
                      <a:pPr algn="l" fontAlgn="b"/>
                      <a:endParaRPr lang="en-GB"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06556859"/>
                  </a:ext>
                </a:extLst>
              </a:tr>
            </a:tbl>
          </a:graphicData>
        </a:graphic>
      </p:graphicFrame>
      <p:sp>
        <p:nvSpPr>
          <p:cNvPr id="6" name="TextBox 5">
            <a:extLst>
              <a:ext uri="{FF2B5EF4-FFF2-40B4-BE49-F238E27FC236}">
                <a16:creationId xmlns:a16="http://schemas.microsoft.com/office/drawing/2014/main" id="{5CED5499-ABD4-4796-905C-910169120B1D}"/>
              </a:ext>
            </a:extLst>
          </p:cNvPr>
          <p:cNvSpPr txBox="1"/>
          <p:nvPr/>
        </p:nvSpPr>
        <p:spPr>
          <a:xfrm>
            <a:off x="7378280" y="931627"/>
            <a:ext cx="4435095" cy="5601533"/>
          </a:xfrm>
          <a:prstGeom prst="rect">
            <a:avLst/>
          </a:prstGeom>
          <a:noFill/>
        </p:spPr>
        <p:txBody>
          <a:bodyPr wrap="square" rtlCol="0">
            <a:spAutoFit/>
          </a:bodyPr>
          <a:lstStyle/>
          <a:p>
            <a:pPr fontAlgn="b"/>
            <a:r>
              <a:rPr lang="en-GB" sz="2000" dirty="0"/>
              <a:t>The temperature was set at 38°C,  and it should remain within </a:t>
            </a:r>
            <a:r>
              <a:rPr lang="en-US" sz="2000" dirty="0">
                <a:sym typeface="Symbol" charset="2"/>
              </a:rPr>
              <a:t> </a:t>
            </a:r>
            <a:r>
              <a:rPr lang="en-GB" sz="2000" dirty="0"/>
              <a:t>0</a:t>
            </a:r>
            <a:r>
              <a:rPr lang="en-US" sz="2000" dirty="0">
                <a:sym typeface="Symbol" charset="2"/>
              </a:rPr>
              <a:t> </a:t>
            </a:r>
            <a:r>
              <a:rPr lang="en-GB" sz="2000" dirty="0"/>
              <a:t>.5°C of it.</a:t>
            </a:r>
          </a:p>
          <a:p>
            <a:pPr fontAlgn="b"/>
            <a:endParaRPr lang="en-GB" sz="2000" dirty="0"/>
          </a:p>
          <a:p>
            <a:pPr fontAlgn="b"/>
            <a:r>
              <a:rPr lang="en-GB" sz="2000" dirty="0"/>
              <a:t>PWM 160</a:t>
            </a:r>
          </a:p>
          <a:p>
            <a:pPr fontAlgn="b"/>
            <a:endParaRPr lang="en-GB" sz="2000" dirty="0"/>
          </a:p>
          <a:p>
            <a:pPr fontAlgn="b"/>
            <a:r>
              <a:rPr lang="en-GB" sz="2000" dirty="0"/>
              <a:t>Specification required us to keep temperature between 25 – 35 °C </a:t>
            </a:r>
            <a:r>
              <a:rPr lang="en-US" sz="2000" dirty="0"/>
              <a:t>to within </a:t>
            </a:r>
            <a:r>
              <a:rPr lang="en-US" sz="2000" dirty="0">
                <a:sym typeface="Symbol" charset="2"/>
              </a:rPr>
              <a:t></a:t>
            </a:r>
            <a:r>
              <a:rPr lang="en-US" sz="2000" dirty="0"/>
              <a:t>0.5</a:t>
            </a:r>
            <a:r>
              <a:rPr lang="en-US" sz="2000" dirty="0">
                <a:sym typeface="Symbol" charset="2"/>
              </a:rPr>
              <a:t></a:t>
            </a:r>
            <a:r>
              <a:rPr lang="en-US" sz="2000" dirty="0"/>
              <a:t>C of the set point</a:t>
            </a:r>
            <a:endParaRPr lang="en-GB" sz="2000" dirty="0"/>
          </a:p>
          <a:p>
            <a:pPr fontAlgn="b"/>
            <a:endParaRPr lang="en-GB" sz="2000" dirty="0"/>
          </a:p>
          <a:p>
            <a:pPr fontAlgn="b"/>
            <a:r>
              <a:rPr lang="en-GB" sz="2000" dirty="0"/>
              <a:t>This time we slightly changed the code for thermistor so that there is no need for the offset, and also we connected the right pin to the digital ground on the Arduino. This is essential for the PWM as the signal needs to complete the whole circuit in order to have it function properly.</a:t>
            </a:r>
          </a:p>
          <a:p>
            <a:endParaRPr lang="en-GB" sz="1600" dirty="0"/>
          </a:p>
        </p:txBody>
      </p:sp>
      <p:sp>
        <p:nvSpPr>
          <p:cNvPr id="7" name="Title 1">
            <a:extLst>
              <a:ext uri="{FF2B5EF4-FFF2-40B4-BE49-F238E27FC236}">
                <a16:creationId xmlns:a16="http://schemas.microsoft.com/office/drawing/2014/main" id="{4C758E6C-B6E2-4491-A329-C29B465435C5}"/>
              </a:ext>
            </a:extLst>
          </p:cNvPr>
          <p:cNvSpPr>
            <a:spLocks noGrp="1"/>
          </p:cNvSpPr>
          <p:nvPr>
            <p:ph type="title"/>
          </p:nvPr>
        </p:nvSpPr>
        <p:spPr>
          <a:xfrm>
            <a:off x="1010479" y="-58944"/>
            <a:ext cx="10515600" cy="1325563"/>
          </a:xfrm>
        </p:spPr>
        <p:txBody>
          <a:bodyPr/>
          <a:lstStyle/>
          <a:p>
            <a:r>
              <a:rPr lang="en-GB" dirty="0"/>
              <a:t>Temperature Control – data and test results</a:t>
            </a:r>
          </a:p>
        </p:txBody>
      </p:sp>
    </p:spTree>
    <p:extLst>
      <p:ext uri="{BB962C8B-B14F-4D97-AF65-F5344CB8AC3E}">
        <p14:creationId xmlns:p14="http://schemas.microsoft.com/office/powerpoint/2010/main" val="300376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DDB5-80C9-4CAD-9DE5-5CF9FDAFF623}"/>
              </a:ext>
            </a:extLst>
          </p:cNvPr>
          <p:cNvSpPr>
            <a:spLocks noGrp="1"/>
          </p:cNvSpPr>
          <p:nvPr>
            <p:ph type="title"/>
          </p:nvPr>
        </p:nvSpPr>
        <p:spPr>
          <a:xfrm>
            <a:off x="838200" y="312873"/>
            <a:ext cx="10515600" cy="1325563"/>
          </a:xfrm>
        </p:spPr>
        <p:txBody>
          <a:bodyPr/>
          <a:lstStyle/>
          <a:p>
            <a:r>
              <a:rPr lang="en-US" dirty="0"/>
              <a:t>PH Control – The pH probe</a:t>
            </a:r>
          </a:p>
        </p:txBody>
      </p:sp>
      <p:pic>
        <p:nvPicPr>
          <p:cNvPr id="7" name="Picture 6">
            <a:extLst>
              <a:ext uri="{FF2B5EF4-FFF2-40B4-BE49-F238E27FC236}">
                <a16:creationId xmlns:a16="http://schemas.microsoft.com/office/drawing/2014/main" id="{12EB0087-23E5-4DE6-A932-418E2CFCB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p:sp>
        <p:nvSpPr>
          <p:cNvPr id="4" name="Content Placeholder 2">
            <a:extLst>
              <a:ext uri="{FF2B5EF4-FFF2-40B4-BE49-F238E27FC236}">
                <a16:creationId xmlns:a16="http://schemas.microsoft.com/office/drawing/2014/main" id="{3C8B6896-45DB-4423-94E2-EDFB088B9400}"/>
              </a:ext>
            </a:extLst>
          </p:cNvPr>
          <p:cNvSpPr>
            <a:spLocks noGrp="1"/>
          </p:cNvSpPr>
          <p:nvPr>
            <p:ph idx="1"/>
          </p:nvPr>
        </p:nvSpPr>
        <p:spPr>
          <a:xfrm>
            <a:off x="5355475" y="1846309"/>
            <a:ext cx="6036425" cy="4351338"/>
          </a:xfrm>
        </p:spPr>
        <p:txBody>
          <a:bodyPr>
            <a:normAutofit/>
          </a:bodyPr>
          <a:lstStyle/>
          <a:p>
            <a:r>
              <a:rPr lang="en-GB" sz="2000" dirty="0"/>
              <a:t>pH probe was used to detect the pH level of the solution.</a:t>
            </a:r>
          </a:p>
          <a:p>
            <a:r>
              <a:rPr lang="en-GB" sz="2000" dirty="0"/>
              <a:t>The probe produced different voltages depending on the pH</a:t>
            </a:r>
          </a:p>
          <a:p>
            <a:r>
              <a:rPr lang="en-GB" sz="2000" dirty="0"/>
              <a:t>A pH of 0 produced +414 mV, a pH of 7 produced 0 V, and a pH of 14 produced -414 mV.</a:t>
            </a:r>
          </a:p>
          <a:p>
            <a:r>
              <a:rPr lang="en-GB" sz="2000" dirty="0"/>
              <a:t>However, the Arduino is unable to read negative voltages.</a:t>
            </a:r>
          </a:p>
          <a:p>
            <a:r>
              <a:rPr lang="en-GB" sz="2000" dirty="0"/>
              <a:t>Arduino’s voltage range is 0 to 5V.</a:t>
            </a:r>
          </a:p>
          <a:p>
            <a:r>
              <a:rPr lang="en-GB" sz="2000" dirty="0"/>
              <a:t>Specification stated that we should be able to sense pH in a range of 3-7 and maintain an optimum of 5.</a:t>
            </a:r>
          </a:p>
          <a:p>
            <a:endParaRPr lang="en-GB" dirty="0"/>
          </a:p>
        </p:txBody>
      </p:sp>
    </p:spTree>
    <p:extLst>
      <p:ext uri="{BB962C8B-B14F-4D97-AF65-F5344CB8AC3E}">
        <p14:creationId xmlns:p14="http://schemas.microsoft.com/office/powerpoint/2010/main" val="1360071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B98D-4B0B-48D3-9861-C8F5E2082ED7}"/>
              </a:ext>
            </a:extLst>
          </p:cNvPr>
          <p:cNvSpPr>
            <a:spLocks noGrp="1"/>
          </p:cNvSpPr>
          <p:nvPr>
            <p:ph type="title"/>
          </p:nvPr>
        </p:nvSpPr>
        <p:spPr/>
        <p:txBody>
          <a:bodyPr/>
          <a:lstStyle/>
          <a:p>
            <a:r>
              <a:rPr lang="en-US" dirty="0"/>
              <a:t>pH Control – pH Probe circuit</a:t>
            </a:r>
            <a:endParaRPr lang="en-GB" dirty="0"/>
          </a:p>
        </p:txBody>
      </p:sp>
      <p:sp>
        <p:nvSpPr>
          <p:cNvPr id="4" name="Content Placeholder 9">
            <a:extLst>
              <a:ext uri="{FF2B5EF4-FFF2-40B4-BE49-F238E27FC236}">
                <a16:creationId xmlns:a16="http://schemas.microsoft.com/office/drawing/2014/main" id="{EEB69924-B52E-489E-B842-4D8A10C45136}"/>
              </a:ext>
            </a:extLst>
          </p:cNvPr>
          <p:cNvSpPr txBox="1">
            <a:spLocks/>
          </p:cNvSpPr>
          <p:nvPr/>
        </p:nvSpPr>
        <p:spPr>
          <a:xfrm>
            <a:off x="838200" y="1825625"/>
            <a:ext cx="5530119" cy="435133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2000"/>
          </a:p>
          <a:p>
            <a:r>
              <a:rPr lang="en-GB" sz="2000"/>
              <a:t>The circuit on the left of the probe adds an offset of 455 mV to the voltage of the pH probe, so its range now becomes 41mV to 869mV, which is readable by the Arduino.</a:t>
            </a:r>
          </a:p>
          <a:p>
            <a:endParaRPr lang="en-GB" sz="2000"/>
          </a:p>
          <a:p>
            <a:r>
              <a:rPr lang="en-GB" sz="2000"/>
              <a:t>However, due to how little the voltage changes when the pH varies, it is difficult to sense small changes in pH if reading directly from the probe.</a:t>
            </a:r>
          </a:p>
          <a:p>
            <a:pPr marL="0" indent="0">
              <a:buFont typeface="Arial"/>
              <a:buNone/>
            </a:pPr>
            <a:endParaRPr lang="en-GB" sz="2000"/>
          </a:p>
          <a:p>
            <a:r>
              <a:rPr lang="en-GB" sz="2000"/>
              <a:t>Thus, the circuit on the right of the probe amplifies the output voltage range to 0.23V - 4.95V. This makes it more sensitive, as minor changes in pH can more readily be seen by the Arduino.</a:t>
            </a:r>
            <a:endParaRPr lang="en-GB" sz="2000" dirty="0"/>
          </a:p>
        </p:txBody>
      </p:sp>
      <p:pic>
        <p:nvPicPr>
          <p:cNvPr id="5" name="Picture 4">
            <a:extLst>
              <a:ext uri="{FF2B5EF4-FFF2-40B4-BE49-F238E27FC236}">
                <a16:creationId xmlns:a16="http://schemas.microsoft.com/office/drawing/2014/main" id="{F2E00A0D-75C6-491D-9973-721DD69F8B7F}"/>
              </a:ext>
            </a:extLst>
          </p:cNvPr>
          <p:cNvPicPr>
            <a:picLocks noChangeAspect="1"/>
          </p:cNvPicPr>
          <p:nvPr/>
        </p:nvPicPr>
        <p:blipFill rotWithShape="1">
          <a:blip r:embed="rId2"/>
          <a:srcRect r="1942"/>
          <a:stretch/>
        </p:blipFill>
        <p:spPr>
          <a:xfrm>
            <a:off x="6468071" y="1825625"/>
            <a:ext cx="5300134" cy="4191362"/>
          </a:xfrm>
          <a:prstGeom prst="rect">
            <a:avLst/>
          </a:prstGeom>
        </p:spPr>
      </p:pic>
    </p:spTree>
    <p:extLst>
      <p:ext uri="{BB962C8B-B14F-4D97-AF65-F5344CB8AC3E}">
        <p14:creationId xmlns:p14="http://schemas.microsoft.com/office/powerpoint/2010/main" val="332940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B7268C-222D-46E9-98A5-50F4326D695D}"/>
              </a:ext>
            </a:extLst>
          </p:cNvPr>
          <p:cNvSpPr>
            <a:spLocks noGrp="1"/>
          </p:cNvSpPr>
          <p:nvPr>
            <p:ph type="title"/>
          </p:nvPr>
        </p:nvSpPr>
        <p:spPr>
          <a:xfrm>
            <a:off x="838200" y="312873"/>
            <a:ext cx="10515600" cy="1325563"/>
          </a:xfrm>
        </p:spPr>
        <p:txBody>
          <a:bodyPr/>
          <a:lstStyle/>
          <a:p>
            <a:r>
              <a:rPr lang="en-US" dirty="0"/>
              <a:t>pH Control – Finding the pH value</a:t>
            </a:r>
          </a:p>
        </p:txBody>
      </p:sp>
      <p:pic>
        <p:nvPicPr>
          <p:cNvPr id="8" name="Picture 7">
            <a:extLst>
              <a:ext uri="{FF2B5EF4-FFF2-40B4-BE49-F238E27FC236}">
                <a16:creationId xmlns:a16="http://schemas.microsoft.com/office/drawing/2014/main" id="{91B81F21-5EE1-4135-AAF7-2941A0CD4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6309"/>
            <a:ext cx="4077053" cy="4191363"/>
          </a:xfrm>
          <a:prstGeom prst="rect">
            <a:avLst/>
          </a:prstGeom>
        </p:spPr>
      </p:pic>
      <mc:AlternateContent xmlns:mc="http://schemas.openxmlformats.org/markup-compatibility/2006" xmlns:a14="http://schemas.microsoft.com/office/drawing/2010/main">
        <mc:Choice Requires="a14">
          <p:sp>
            <p:nvSpPr>
              <p:cNvPr id="10" name="Content Placeholder 11">
                <a:extLst>
                  <a:ext uri="{FF2B5EF4-FFF2-40B4-BE49-F238E27FC236}">
                    <a16:creationId xmlns:a16="http://schemas.microsoft.com/office/drawing/2014/main" id="{039B693A-6B2C-4C29-8616-D5820DA520CF}"/>
                  </a:ext>
                </a:extLst>
              </p:cNvPr>
              <p:cNvSpPr>
                <a:spLocks noGrp="1"/>
              </p:cNvSpPr>
              <p:nvPr>
                <p:ph idx="1"/>
              </p:nvPr>
            </p:nvSpPr>
            <p:spPr>
              <a:xfrm>
                <a:off x="4968241" y="1863818"/>
                <a:ext cx="6385559" cy="4351338"/>
              </a:xfrm>
            </p:spPr>
            <p:txBody>
              <a:bodyPr>
                <a:noAutofit/>
              </a:bodyPr>
              <a:lstStyle/>
              <a:p>
                <a:r>
                  <a:rPr lang="en-US" sz="1600" dirty="0"/>
                  <a:t>Read the voltage, V, of the Circuit</a:t>
                </a:r>
              </a:p>
              <a:p>
                <a:r>
                  <a:rPr lang="en-US" sz="1600" dirty="0"/>
                  <a:t>Calculate the voltage across the probe using:</a:t>
                </a:r>
              </a:p>
              <a:p>
                <a:pPr marL="0" indent="0">
                  <a:buNone/>
                </a:pPr>
                <a:r>
                  <a:rPr lang="en-US" sz="1600" dirty="0"/>
                  <a:t>	 </a:t>
                </a:r>
                <a14:m>
                  <m:oMath xmlns:m="http://schemas.openxmlformats.org/officeDocument/2006/math">
                    <m:r>
                      <a:rPr lang="en-GB" sz="1600" b="0" i="1" smtClean="0">
                        <a:latin typeface="Cambria Math" panose="02040503050406030204" pitchFamily="18" charset="0"/>
                      </a:rPr>
                      <m:t>𝑉</m:t>
                    </m:r>
                    <m:r>
                      <a:rPr lang="en-GB" sz="1600" b="0" i="1" baseline="-25000" smtClean="0">
                        <a:latin typeface="Cambria Math" panose="02040503050406030204" pitchFamily="18" charset="0"/>
                      </a:rPr>
                      <m:t>𝑝𝑟𝑜𝑏𝑒</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𝑉</m:t>
                        </m:r>
                      </m:num>
                      <m:den>
                        <m:r>
                          <a:rPr lang="en-GB" sz="1600" b="0" i="1" smtClean="0">
                            <a:latin typeface="Cambria Math" panose="02040503050406030204" pitchFamily="18" charset="0"/>
                          </a:rPr>
                          <m:t>𝐺𝑎𝑖𝑛</m:t>
                        </m:r>
                      </m:den>
                    </m:f>
                    <m:r>
                      <a:rPr lang="en-GB" sz="1600" b="0" i="1" smtClean="0">
                        <a:latin typeface="Cambria Math" panose="02040503050406030204" pitchFamily="18" charset="0"/>
                      </a:rPr>
                      <m:t>−</m:t>
                    </m:r>
                    <m:r>
                      <a:rPr lang="en-GB" sz="1600" b="0" i="1" smtClean="0">
                        <a:latin typeface="Cambria Math" panose="02040503050406030204" pitchFamily="18" charset="0"/>
                      </a:rPr>
                      <m:t>𝑜𝑓𝑓𝑠𝑒𝑡</m:t>
                    </m:r>
                  </m:oMath>
                </a14:m>
                <a:endParaRPr lang="en-US" sz="1600" dirty="0"/>
              </a:p>
              <a:p>
                <a:r>
                  <a:rPr lang="en-US" sz="1600" dirty="0"/>
                  <a:t>Read temperature</a:t>
                </a:r>
              </a:p>
              <a:p>
                <a:r>
                  <a:rPr lang="en-US" sz="1600" dirty="0"/>
                  <a:t>Calculate the pH using:</a:t>
                </a:r>
              </a:p>
              <a:p>
                <a:pPr marL="0" indent="0">
                  <a:buNone/>
                </a:pPr>
                <a:r>
                  <a:rPr lang="en-US" sz="1600" dirty="0"/>
                  <a:t>	</a:t>
                </a:r>
                <a14:m>
                  <m:oMath xmlns:m="http://schemas.openxmlformats.org/officeDocument/2006/math">
                    <m:r>
                      <a:rPr lang="en-GB" sz="1600" b="0" i="1" smtClean="0">
                        <a:latin typeface="Cambria Math" panose="02040503050406030204" pitchFamily="18" charset="0"/>
                      </a:rPr>
                      <m:t>𝑝𝐻</m:t>
                    </m:r>
                    <m:r>
                      <a:rPr lang="en-US" sz="1600" i="1" smtClean="0">
                        <a:latin typeface="Cambria Math" panose="02040503050406030204" pitchFamily="18" charset="0"/>
                      </a:rPr>
                      <m:t>=</m:t>
                    </m:r>
                    <m:r>
                      <a:rPr lang="en-US" sz="1600" b="0" i="1" smtClean="0">
                        <a:latin typeface="Cambria Math" panose="02040503050406030204" pitchFamily="18" charset="0"/>
                      </a:rPr>
                      <m:t>𝑝𝐻</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𝑆</m:t>
                        </m:r>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GB" sz="1600" b="0" i="1" smtClean="0">
                            <a:latin typeface="Cambria Math" panose="02040503050406030204" pitchFamily="18" charset="0"/>
                          </a:rPr>
                          <m:t>𝑉</m:t>
                        </m:r>
                        <m:r>
                          <a:rPr lang="en-GB" sz="1600" b="0" i="1" baseline="-25000" smtClean="0">
                            <a:latin typeface="Cambria Math" panose="02040503050406030204" pitchFamily="18" charset="0"/>
                          </a:rPr>
                          <m:t>𝑝𝑟𝑜𝑏𝑒</m:t>
                        </m:r>
                        <m:r>
                          <a:rPr lang="en-US" sz="1600" i="1">
                            <a:latin typeface="Cambria Math" panose="02040503050406030204" pitchFamily="18" charset="0"/>
                          </a:rPr>
                          <m:t>∗</m:t>
                        </m:r>
                        <m:r>
                          <a:rPr lang="en-US" sz="1600" i="1">
                            <a:latin typeface="Cambria Math" panose="02040503050406030204" pitchFamily="18" charset="0"/>
                          </a:rPr>
                          <m:t>𝐹</m:t>
                        </m:r>
                      </m:num>
                      <m:den>
                        <m:r>
                          <a:rPr lang="en-US" sz="1600" i="1">
                            <a:latin typeface="Cambria Math" panose="02040503050406030204" pitchFamily="18" charset="0"/>
                          </a:rPr>
                          <m:t>𝑅</m:t>
                        </m:r>
                        <m:r>
                          <a:rPr lang="en-US" sz="1600" i="1" dirty="0">
                            <a:latin typeface="Cambria Math" panose="02040503050406030204" pitchFamily="18" charset="0"/>
                          </a:rPr>
                          <m:t>∗</m:t>
                        </m:r>
                        <m:r>
                          <a:rPr lang="en-US" sz="1600" i="1">
                            <a:latin typeface="Cambria Math" panose="02040503050406030204" pitchFamily="18" charset="0"/>
                          </a:rPr>
                          <m:t>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𝑙𝑛</m:t>
                        </m:r>
                        <m:r>
                          <a:rPr lang="en-US" sz="1600" b="0" i="1" dirty="0" smtClean="0">
                            <a:latin typeface="Cambria Math" panose="02040503050406030204" pitchFamily="18" charset="0"/>
                          </a:rPr>
                          <m:t>10</m:t>
                        </m:r>
                      </m:den>
                    </m:f>
                  </m:oMath>
                </a14:m>
                <a:endParaRPr lang="en-US" sz="1600" i="1" dirty="0">
                  <a:latin typeface="Cambria Math" panose="02040503050406030204" pitchFamily="18" charset="0"/>
                </a:endParaRPr>
              </a:p>
              <a:p>
                <a:pPr marL="457200" lvl="1" indent="0">
                  <a:buNone/>
                </a:pPr>
                <a:r>
                  <a:rPr lang="en-US" dirty="0"/>
                  <a:t>Where:</a:t>
                </a:r>
              </a:p>
              <a:p>
                <a:pPr marL="457200" lvl="1" indent="0">
                  <a:buNone/>
                </a:pPr>
                <a:r>
                  <a:rPr lang="en-US" dirty="0"/>
                  <a:t>	pH(S)=7, i.e. the pH of a standard solution</a:t>
                </a:r>
              </a:p>
              <a:p>
                <a:pPr marL="457200" lvl="1" indent="0">
                  <a:buNone/>
                </a:pPr>
                <a:r>
                  <a:rPr lang="en-US" dirty="0"/>
                  <a:t>	voltage= (current voltage) / gain - offset</a:t>
                </a:r>
              </a:p>
              <a:p>
                <a:pPr marL="457200" lvl="1" indent="0">
                  <a:buNone/>
                </a:pPr>
                <a:r>
                  <a:rPr lang="en-US" dirty="0"/>
                  <a:t>	F=96485.309 (Faraday constant)</a:t>
                </a:r>
              </a:p>
              <a:p>
                <a:pPr marL="457200" lvl="1" indent="0">
                  <a:buNone/>
                </a:pPr>
                <a:r>
                  <a:rPr lang="en-US" dirty="0"/>
                  <a:t>	R=8.314 J/</a:t>
                </a:r>
                <a:r>
                  <a:rPr lang="en-US" dirty="0" err="1"/>
                  <a:t>mol</a:t>
                </a:r>
                <a:r>
                  <a:rPr lang="en-US" dirty="0"/>
                  <a:t> (Ideal Gas constant)</a:t>
                </a:r>
              </a:p>
              <a:p>
                <a:pPr marL="457200" lvl="1" indent="0">
                  <a:buNone/>
                </a:pPr>
                <a:r>
                  <a:rPr lang="en-US" dirty="0"/>
                  <a:t>	t is temperature in Kelvin</a:t>
                </a:r>
              </a:p>
              <a:p>
                <a:pPr marL="0" indent="0">
                  <a:buNone/>
                </a:pPr>
                <a:endParaRPr lang="en-US" sz="1600" dirty="0"/>
              </a:p>
            </p:txBody>
          </p:sp>
        </mc:Choice>
        <mc:Fallback xmlns="">
          <p:sp>
            <p:nvSpPr>
              <p:cNvPr id="10" name="Content Placeholder 11">
                <a:extLst>
                  <a:ext uri="{FF2B5EF4-FFF2-40B4-BE49-F238E27FC236}">
                    <a16:creationId xmlns:a16="http://schemas.microsoft.com/office/drawing/2014/main" id="{039B693A-6B2C-4C29-8616-D5820DA520CF}"/>
                  </a:ext>
                </a:extLst>
              </p:cNvPr>
              <p:cNvSpPr>
                <a:spLocks noGrp="1" noRot="1" noChangeAspect="1" noMove="1" noResize="1" noEditPoints="1" noAdjustHandles="1" noChangeArrowheads="1" noChangeShapeType="1" noTextEdit="1"/>
              </p:cNvSpPr>
              <p:nvPr>
                <p:ph idx="1"/>
              </p:nvPr>
            </p:nvSpPr>
            <p:spPr>
              <a:xfrm>
                <a:off x="4968241" y="1863818"/>
                <a:ext cx="6385559" cy="4351338"/>
              </a:xfrm>
              <a:blipFill>
                <a:blip r:embed="rId3"/>
                <a:stretch>
                  <a:fillRect l="-382" t="-7843" b="-560"/>
                </a:stretch>
              </a:blipFill>
            </p:spPr>
            <p:txBody>
              <a:bodyPr/>
              <a:lstStyle/>
              <a:p>
                <a:r>
                  <a:rPr lang="en-GB">
                    <a:noFill/>
                  </a:rPr>
                  <a:t> </a:t>
                </a:r>
              </a:p>
            </p:txBody>
          </p:sp>
        </mc:Fallback>
      </mc:AlternateContent>
    </p:spTree>
    <p:extLst>
      <p:ext uri="{BB962C8B-B14F-4D97-AF65-F5344CB8AC3E}">
        <p14:creationId xmlns:p14="http://schemas.microsoft.com/office/powerpoint/2010/main" val="353895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6CBF-03DD-4036-B288-7F6E1DC6F91F}"/>
              </a:ext>
            </a:extLst>
          </p:cNvPr>
          <p:cNvSpPr>
            <a:spLocks noGrp="1"/>
          </p:cNvSpPr>
          <p:nvPr>
            <p:ph type="title"/>
          </p:nvPr>
        </p:nvSpPr>
        <p:spPr>
          <a:xfrm>
            <a:off x="838200" y="338999"/>
            <a:ext cx="10515600" cy="1325563"/>
          </a:xfrm>
        </p:spPr>
        <p:txBody>
          <a:bodyPr/>
          <a:lstStyle/>
          <a:p>
            <a:r>
              <a:rPr lang="en-US" dirty="0"/>
              <a:t>pH Control – Peristaltic pumps</a:t>
            </a:r>
          </a:p>
        </p:txBody>
      </p:sp>
      <p:pic>
        <p:nvPicPr>
          <p:cNvPr id="8" name="Picture 7">
            <a:extLst>
              <a:ext uri="{FF2B5EF4-FFF2-40B4-BE49-F238E27FC236}">
                <a16:creationId xmlns:a16="http://schemas.microsoft.com/office/drawing/2014/main" id="{A9905DA3-8C7D-457F-AFBC-01A53A368956}"/>
              </a:ext>
            </a:extLst>
          </p:cNvPr>
          <p:cNvPicPr>
            <a:picLocks noChangeAspect="1"/>
          </p:cNvPicPr>
          <p:nvPr/>
        </p:nvPicPr>
        <p:blipFill>
          <a:blip r:embed="rId2"/>
          <a:stretch>
            <a:fillRect/>
          </a:stretch>
        </p:blipFill>
        <p:spPr>
          <a:xfrm>
            <a:off x="2420250" y="1423493"/>
            <a:ext cx="7351500" cy="5054138"/>
          </a:xfrm>
          <a:prstGeom prst="rect">
            <a:avLst/>
          </a:prstGeom>
        </p:spPr>
      </p:pic>
    </p:spTree>
    <p:extLst>
      <p:ext uri="{BB962C8B-B14F-4D97-AF65-F5344CB8AC3E}">
        <p14:creationId xmlns:p14="http://schemas.microsoft.com/office/powerpoint/2010/main" val="36920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765B-BC30-409B-A3B4-E0426C64E6D4}"/>
              </a:ext>
            </a:extLst>
          </p:cNvPr>
          <p:cNvSpPr>
            <a:spLocks noGrp="1"/>
          </p:cNvSpPr>
          <p:nvPr>
            <p:ph type="title"/>
          </p:nvPr>
        </p:nvSpPr>
        <p:spPr/>
        <p:txBody>
          <a:bodyPr/>
          <a:lstStyle/>
          <a:p>
            <a:r>
              <a:rPr lang="en-US" dirty="0"/>
              <a:t>pH Control – Output circuit</a:t>
            </a:r>
            <a:endParaRPr lang="en-GB" dirty="0"/>
          </a:p>
        </p:txBody>
      </p:sp>
      <p:pic>
        <p:nvPicPr>
          <p:cNvPr id="4" name="Content Placeholder 3">
            <a:extLst>
              <a:ext uri="{FF2B5EF4-FFF2-40B4-BE49-F238E27FC236}">
                <a16:creationId xmlns:a16="http://schemas.microsoft.com/office/drawing/2014/main" id="{8B9125F2-D83F-4010-BC38-A066E09C0254}"/>
              </a:ext>
            </a:extLst>
          </p:cNvPr>
          <p:cNvPicPr>
            <a:picLocks noGrp="1" noChangeAspect="1"/>
          </p:cNvPicPr>
          <p:nvPr>
            <p:ph idx="1"/>
          </p:nvPr>
        </p:nvPicPr>
        <p:blipFill>
          <a:blip r:embed="rId2"/>
          <a:stretch>
            <a:fillRect/>
          </a:stretch>
        </p:blipFill>
        <p:spPr>
          <a:xfrm>
            <a:off x="6222373" y="2065867"/>
            <a:ext cx="5710870" cy="3649662"/>
          </a:xfrm>
          <a:prstGeom prst="rect">
            <a:avLst/>
          </a:prstGeom>
        </p:spPr>
      </p:pic>
      <p:sp>
        <p:nvSpPr>
          <p:cNvPr id="5" name="Content Placeholder 2">
            <a:extLst>
              <a:ext uri="{FF2B5EF4-FFF2-40B4-BE49-F238E27FC236}">
                <a16:creationId xmlns:a16="http://schemas.microsoft.com/office/drawing/2014/main" id="{8E400893-580E-42E5-93A0-A6A1293A4692}"/>
              </a:ext>
            </a:extLst>
          </p:cNvPr>
          <p:cNvSpPr txBox="1">
            <a:spLocks/>
          </p:cNvSpPr>
          <p:nvPr/>
        </p:nvSpPr>
        <p:spPr>
          <a:xfrm>
            <a:off x="537450" y="1909174"/>
            <a:ext cx="5280253" cy="47831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dirty="0"/>
              <a:t>Motor draws a too big of a current for microcontroller.</a:t>
            </a:r>
          </a:p>
          <a:p>
            <a:r>
              <a:rPr lang="en-US" sz="2400" dirty="0"/>
              <a:t>External power supply + MOSFET switches current to the load.</a:t>
            </a:r>
          </a:p>
          <a:p>
            <a:r>
              <a:rPr lang="en-US" sz="2400" dirty="0"/>
              <a:t>MOSFET controlled by the microcontroller. </a:t>
            </a:r>
          </a:p>
          <a:p>
            <a:r>
              <a:rPr lang="en-US" sz="2400" dirty="0"/>
              <a:t>Diode prevents damage to MOSFET by providing path for reverse current.</a:t>
            </a:r>
          </a:p>
          <a:p>
            <a:r>
              <a:rPr lang="en-US" sz="2400" dirty="0"/>
              <a:t>one motor connected to one analog pin.</a:t>
            </a:r>
          </a:p>
        </p:txBody>
      </p:sp>
    </p:spTree>
    <p:extLst>
      <p:ext uri="{BB962C8B-B14F-4D97-AF65-F5344CB8AC3E}">
        <p14:creationId xmlns:p14="http://schemas.microsoft.com/office/powerpoint/2010/main" val="1972470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660BA-BC8B-4C3D-BCEF-6B3BE33B8F47}"/>
              </a:ext>
            </a:extLst>
          </p:cNvPr>
          <p:cNvSpPr>
            <a:spLocks noGrp="1"/>
          </p:cNvSpPr>
          <p:nvPr>
            <p:ph type="title"/>
          </p:nvPr>
        </p:nvSpPr>
        <p:spPr>
          <a:xfrm>
            <a:off x="838200" y="338999"/>
            <a:ext cx="10515600" cy="1325563"/>
          </a:xfrm>
        </p:spPr>
        <p:txBody>
          <a:bodyPr/>
          <a:lstStyle/>
          <a:p>
            <a:r>
              <a:rPr lang="en-US" dirty="0"/>
              <a:t>pH Control – Using the pumps</a:t>
            </a:r>
          </a:p>
        </p:txBody>
      </p:sp>
      <p:sp>
        <p:nvSpPr>
          <p:cNvPr id="5" name="Content Placeholder 2">
            <a:extLst>
              <a:ext uri="{FF2B5EF4-FFF2-40B4-BE49-F238E27FC236}">
                <a16:creationId xmlns:a16="http://schemas.microsoft.com/office/drawing/2014/main" id="{627C86C6-0AE4-4DB2-9675-1EF9C958DAD1}"/>
              </a:ext>
            </a:extLst>
          </p:cNvPr>
          <p:cNvSpPr>
            <a:spLocks noGrp="1"/>
          </p:cNvSpPr>
          <p:nvPr>
            <p:ph idx="1"/>
          </p:nvPr>
        </p:nvSpPr>
        <p:spPr>
          <a:xfrm>
            <a:off x="5197421" y="1975307"/>
            <a:ext cx="6156379" cy="4351338"/>
          </a:xfrm>
        </p:spPr>
        <p:txBody>
          <a:bodyPr/>
          <a:lstStyle/>
          <a:p>
            <a:r>
              <a:rPr lang="en-US" dirty="0"/>
              <a:t>Our ideal pH is between 4.75 and 5.25</a:t>
            </a:r>
          </a:p>
          <a:p>
            <a:r>
              <a:rPr lang="en-US" dirty="0"/>
              <a:t>If our current pH is </a:t>
            </a:r>
            <a:r>
              <a:rPr lang="en-US" u="sng" dirty="0"/>
              <a:t>less than 4.75 </a:t>
            </a:r>
            <a:r>
              <a:rPr lang="en-US" dirty="0"/>
              <a:t>we need to open the pump connected to the </a:t>
            </a:r>
            <a:r>
              <a:rPr lang="en-US" u="sng" dirty="0"/>
              <a:t>basic </a:t>
            </a:r>
            <a:r>
              <a:rPr lang="en-US" dirty="0"/>
              <a:t>solution</a:t>
            </a:r>
          </a:p>
          <a:p>
            <a:r>
              <a:rPr lang="en-US" dirty="0"/>
              <a:t>If our current pH is </a:t>
            </a:r>
            <a:r>
              <a:rPr lang="en-US" u="sng" dirty="0"/>
              <a:t>more than 5.25 </a:t>
            </a:r>
            <a:r>
              <a:rPr lang="en-US" dirty="0"/>
              <a:t>we need to open the pump connected to the </a:t>
            </a:r>
            <a:r>
              <a:rPr lang="en-US" u="sng" dirty="0"/>
              <a:t>acidic</a:t>
            </a:r>
            <a:r>
              <a:rPr lang="en-US" dirty="0"/>
              <a:t> solution</a:t>
            </a:r>
          </a:p>
          <a:p>
            <a:endParaRPr lang="en-US" dirty="0"/>
          </a:p>
        </p:txBody>
      </p:sp>
      <p:pic>
        <p:nvPicPr>
          <p:cNvPr id="6" name="Picture 5">
            <a:extLst>
              <a:ext uri="{FF2B5EF4-FFF2-40B4-BE49-F238E27FC236}">
                <a16:creationId xmlns:a16="http://schemas.microsoft.com/office/drawing/2014/main" id="{7E22D065-9D88-4B01-BC3A-2947BF296C51}"/>
              </a:ext>
            </a:extLst>
          </p:cNvPr>
          <p:cNvPicPr>
            <a:picLocks noChangeAspect="1"/>
          </p:cNvPicPr>
          <p:nvPr/>
        </p:nvPicPr>
        <p:blipFill>
          <a:blip r:embed="rId2"/>
          <a:stretch>
            <a:fillRect/>
          </a:stretch>
        </p:blipFill>
        <p:spPr>
          <a:xfrm>
            <a:off x="836536" y="1975307"/>
            <a:ext cx="4360885" cy="3768268"/>
          </a:xfrm>
          <a:prstGeom prst="rect">
            <a:avLst/>
          </a:prstGeom>
        </p:spPr>
      </p:pic>
    </p:spTree>
    <p:extLst>
      <p:ext uri="{BB962C8B-B14F-4D97-AF65-F5344CB8AC3E}">
        <p14:creationId xmlns:p14="http://schemas.microsoft.com/office/powerpoint/2010/main" val="167649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7C8A-EF56-42C6-A798-FDEC0F883575}"/>
              </a:ext>
            </a:extLst>
          </p:cNvPr>
          <p:cNvSpPr>
            <a:spLocks noGrp="1"/>
          </p:cNvSpPr>
          <p:nvPr>
            <p:ph type="title"/>
          </p:nvPr>
        </p:nvSpPr>
        <p:spPr/>
        <p:txBody>
          <a:bodyPr/>
          <a:lstStyle/>
          <a:p>
            <a:r>
              <a:rPr lang="en-US" dirty="0"/>
              <a:t>pH Control – Testing and results</a:t>
            </a:r>
          </a:p>
        </p:txBody>
      </p:sp>
      <p:sp>
        <p:nvSpPr>
          <p:cNvPr id="5" name="TextBox 4">
            <a:extLst>
              <a:ext uri="{FF2B5EF4-FFF2-40B4-BE49-F238E27FC236}">
                <a16:creationId xmlns:a16="http://schemas.microsoft.com/office/drawing/2014/main" id="{A3AD025B-4ABB-42A4-9323-17E3DF0BD10E}"/>
              </a:ext>
            </a:extLst>
          </p:cNvPr>
          <p:cNvSpPr txBox="1"/>
          <p:nvPr/>
        </p:nvSpPr>
        <p:spPr>
          <a:xfrm>
            <a:off x="6134793" y="2127393"/>
            <a:ext cx="5153975" cy="923330"/>
          </a:xfrm>
          <a:prstGeom prst="rect">
            <a:avLst/>
          </a:prstGeom>
          <a:noFill/>
        </p:spPr>
        <p:txBody>
          <a:bodyPr wrap="square" rtlCol="0">
            <a:spAutoFit/>
          </a:bodyPr>
          <a:lstStyle/>
          <a:p>
            <a:r>
              <a:rPr lang="en-GB" dirty="0"/>
              <a:t> After these values were obtained,</a:t>
            </a:r>
          </a:p>
          <a:p>
            <a:r>
              <a:rPr lang="en-GB" dirty="0"/>
              <a:t> we investigated the circuit, and recognised that</a:t>
            </a:r>
          </a:p>
          <a:p>
            <a:r>
              <a:rPr lang="en-GB" dirty="0"/>
              <a:t> our pH probe was faulty.</a:t>
            </a:r>
          </a:p>
        </p:txBody>
      </p:sp>
      <p:sp>
        <p:nvSpPr>
          <p:cNvPr id="9" name="TextBox 8">
            <a:extLst>
              <a:ext uri="{FF2B5EF4-FFF2-40B4-BE49-F238E27FC236}">
                <a16:creationId xmlns:a16="http://schemas.microsoft.com/office/drawing/2014/main" id="{41C7BE47-DC3F-4F05-95C6-089F26149DC6}"/>
              </a:ext>
            </a:extLst>
          </p:cNvPr>
          <p:cNvSpPr txBox="1"/>
          <p:nvPr/>
        </p:nvSpPr>
        <p:spPr>
          <a:xfrm>
            <a:off x="6210414" y="4316541"/>
            <a:ext cx="5494196" cy="646331"/>
          </a:xfrm>
          <a:prstGeom prst="rect">
            <a:avLst/>
          </a:prstGeom>
          <a:noFill/>
        </p:spPr>
        <p:txBody>
          <a:bodyPr wrap="none" rtlCol="0">
            <a:spAutoFit/>
          </a:bodyPr>
          <a:lstStyle/>
          <a:p>
            <a:r>
              <a:rPr lang="en-GB" dirty="0"/>
              <a:t>We then replaced the probe and obtained the remaining</a:t>
            </a:r>
          </a:p>
          <a:p>
            <a:r>
              <a:rPr lang="en-GB" dirty="0"/>
              <a:t>results</a:t>
            </a:r>
          </a:p>
        </p:txBody>
      </p:sp>
      <p:sp>
        <p:nvSpPr>
          <p:cNvPr id="10" name="Content Placeholder 5">
            <a:extLst>
              <a:ext uri="{FF2B5EF4-FFF2-40B4-BE49-F238E27FC236}">
                <a16:creationId xmlns:a16="http://schemas.microsoft.com/office/drawing/2014/main" id="{9909CD70-F523-4031-9226-63A7CD298632}"/>
              </a:ext>
            </a:extLst>
          </p:cNvPr>
          <p:cNvSpPr>
            <a:spLocks noGrp="1"/>
          </p:cNvSpPr>
          <p:nvPr>
            <p:ph idx="1"/>
          </p:nvPr>
        </p:nvSpPr>
        <p:spPr>
          <a:xfrm>
            <a:off x="6233765" y="5910732"/>
            <a:ext cx="3671455" cy="317958"/>
          </a:xfrm>
        </p:spPr>
        <p:txBody>
          <a:bodyPr>
            <a:normAutofit fontScale="85000" lnSpcReduction="20000"/>
          </a:bodyPr>
          <a:lstStyle/>
          <a:p>
            <a:pPr marL="0" indent="0">
              <a:buNone/>
            </a:pPr>
            <a:r>
              <a:rPr lang="en-US" sz="2000" dirty="0"/>
              <a:t>*These tests were performed</a:t>
            </a:r>
            <a:r>
              <a:rPr lang="en-US" sz="2100" dirty="0"/>
              <a:t> at 25</a:t>
            </a:r>
            <a:r>
              <a:rPr lang="en-GB" sz="2100" dirty="0"/>
              <a:t>°</a:t>
            </a:r>
            <a:r>
              <a:rPr lang="en-US" sz="2100" dirty="0"/>
              <a:t>C</a:t>
            </a:r>
          </a:p>
        </p:txBody>
      </p:sp>
      <p:graphicFrame>
        <p:nvGraphicFramePr>
          <p:cNvPr id="12" name="Table 11">
            <a:extLst>
              <a:ext uri="{FF2B5EF4-FFF2-40B4-BE49-F238E27FC236}">
                <a16:creationId xmlns:a16="http://schemas.microsoft.com/office/drawing/2014/main" id="{E2CCFF41-9883-4794-AA77-20143563AA2A}"/>
              </a:ext>
            </a:extLst>
          </p:cNvPr>
          <p:cNvGraphicFramePr>
            <a:graphicFrameLocks noGrp="1"/>
          </p:cNvGraphicFramePr>
          <p:nvPr>
            <p:extLst>
              <p:ext uri="{D42A27DB-BD31-4B8C-83A1-F6EECF244321}">
                <p14:modId xmlns:p14="http://schemas.microsoft.com/office/powerpoint/2010/main" val="3558571788"/>
              </p:ext>
            </p:extLst>
          </p:nvPr>
        </p:nvGraphicFramePr>
        <p:xfrm>
          <a:off x="1102829" y="1690688"/>
          <a:ext cx="4965462" cy="4595808"/>
        </p:xfrm>
        <a:graphic>
          <a:graphicData uri="http://schemas.openxmlformats.org/drawingml/2006/table">
            <a:tbl>
              <a:tblPr>
                <a:tableStyleId>{5C22544A-7EE6-4342-B048-85BDC9FD1C3A}</a:tableStyleId>
              </a:tblPr>
              <a:tblGrid>
                <a:gridCol w="1328805">
                  <a:extLst>
                    <a:ext uri="{9D8B030D-6E8A-4147-A177-3AD203B41FA5}">
                      <a16:colId xmlns:a16="http://schemas.microsoft.com/office/drawing/2014/main" val="1912596512"/>
                    </a:ext>
                  </a:extLst>
                </a:gridCol>
                <a:gridCol w="1765748">
                  <a:extLst>
                    <a:ext uri="{9D8B030D-6E8A-4147-A177-3AD203B41FA5}">
                      <a16:colId xmlns:a16="http://schemas.microsoft.com/office/drawing/2014/main" val="3928485803"/>
                    </a:ext>
                  </a:extLst>
                </a:gridCol>
                <a:gridCol w="1870909">
                  <a:extLst>
                    <a:ext uri="{9D8B030D-6E8A-4147-A177-3AD203B41FA5}">
                      <a16:colId xmlns:a16="http://schemas.microsoft.com/office/drawing/2014/main" val="3688702144"/>
                    </a:ext>
                  </a:extLst>
                </a:gridCol>
              </a:tblGrid>
              <a:tr h="328358">
                <a:tc>
                  <a:txBody>
                    <a:bodyPr/>
                    <a:lstStyle/>
                    <a:p>
                      <a:pPr algn="ctr" fontAlgn="b"/>
                      <a:r>
                        <a:rPr lang="en-GB" sz="1600" b="0" i="0" u="none" strike="noStrike" dirty="0">
                          <a:solidFill>
                            <a:srgbClr val="000000"/>
                          </a:solidFill>
                          <a:effectLst/>
                          <a:latin typeface="Calibri" panose="020F0502020204030204" pitchFamily="34" charset="0"/>
                        </a:rPr>
                        <a:t>Measured pH</a:t>
                      </a:r>
                    </a:p>
                  </a:txBody>
                  <a:tcPr marL="6350" marR="6350" marT="635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en-GB" sz="1600" b="0" u="none" strike="noStrike" dirty="0">
                          <a:effectLst/>
                        </a:rPr>
                        <a:t>Actual pH</a:t>
                      </a:r>
                      <a:endParaRPr lang="en-GB" sz="16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en-GB" sz="1600" b="0" u="none" strike="noStrike" dirty="0">
                          <a:effectLst/>
                        </a:rPr>
                        <a:t> Difference</a:t>
                      </a:r>
                      <a:endParaRPr lang="en-GB" sz="16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24540377"/>
                  </a:ext>
                </a:extLst>
              </a:tr>
              <a:tr h="387950">
                <a:tc>
                  <a:txBody>
                    <a:bodyPr/>
                    <a:lstStyle/>
                    <a:p>
                      <a:pPr algn="ctr" fontAlgn="b"/>
                      <a:r>
                        <a:rPr lang="en-GB" sz="1600" b="0" i="0" u="none" strike="noStrike" dirty="0">
                          <a:solidFill>
                            <a:srgbClr val="000000"/>
                          </a:solidFill>
                          <a:effectLst/>
                          <a:latin typeface="Calibri" panose="020F0502020204030204" pitchFamily="34" charset="0"/>
                        </a:rPr>
                        <a:t>15.96</a:t>
                      </a:r>
                    </a:p>
                  </a:txBody>
                  <a:tcPr marL="6350" marR="6350" marT="6350"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en-GB" sz="1600" b="0" i="0" u="none" strike="noStrike" dirty="0">
                          <a:solidFill>
                            <a:srgbClr val="000000"/>
                          </a:solidFill>
                          <a:effectLst/>
                          <a:latin typeface="Calibri" panose="020F0502020204030204" pitchFamily="34" charset="0"/>
                        </a:rPr>
                        <a:t>4.00</a:t>
                      </a: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fontAlgn="b"/>
                      <a:r>
                        <a:rPr lang="en-GB" sz="1600" b="0" i="0" u="none" strike="noStrike" dirty="0">
                          <a:solidFill>
                            <a:srgbClr val="000000"/>
                          </a:solidFill>
                          <a:effectLst/>
                          <a:latin typeface="Calibri" panose="020F0502020204030204" pitchFamily="34" charset="0"/>
                        </a:rPr>
                        <a:t> 11.96</a:t>
                      </a:r>
                    </a:p>
                  </a:txBody>
                  <a:tcPr marL="6350" marR="6350" marT="635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4964219"/>
                  </a:ext>
                </a:extLst>
              </a:tr>
              <a:tr h="387950">
                <a:tc>
                  <a:txBody>
                    <a:bodyPr/>
                    <a:lstStyle/>
                    <a:p>
                      <a:pPr algn="ctr" fontAlgn="b"/>
                      <a:r>
                        <a:rPr lang="en-GB" sz="1600" b="0" i="0" u="none" strike="noStrike" dirty="0">
                          <a:solidFill>
                            <a:srgbClr val="000000"/>
                          </a:solidFill>
                          <a:effectLst/>
                          <a:latin typeface="Calibri" panose="020F0502020204030204" pitchFamily="34" charset="0"/>
                        </a:rPr>
                        <a:t>15.97</a:t>
                      </a:r>
                    </a:p>
                  </a:txBody>
                  <a:tcPr marL="6350" marR="6350" marT="6350" marB="0" anchor="b">
                    <a:lnR w="12700" cap="flat" cmpd="sng" algn="ctr">
                      <a:solidFill>
                        <a:schemeClr val="bg1"/>
                      </a:solidFill>
                      <a:prstDash val="solid"/>
                      <a:round/>
                      <a:headEnd type="none" w="med" len="med"/>
                      <a:tailEnd type="none" w="med" len="med"/>
                    </a:lnR>
                  </a:tcPr>
                </a:tc>
                <a:tc>
                  <a:txBody>
                    <a:bodyPr/>
                    <a:lstStyle/>
                    <a:p>
                      <a:pPr algn="ctr" fontAlgn="b"/>
                      <a:r>
                        <a:rPr lang="en-GB" sz="1600" b="0" i="0" u="none" strike="noStrike" dirty="0">
                          <a:solidFill>
                            <a:srgbClr val="000000"/>
                          </a:solidFill>
                          <a:effectLst/>
                          <a:latin typeface="Calibri" panose="020F0502020204030204" pitchFamily="34" charset="0"/>
                        </a:rPr>
                        <a:t>4.74</a:t>
                      </a: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b"/>
                      <a:r>
                        <a:rPr lang="en-GB" sz="1600" b="0" i="0" u="none" strike="noStrike" dirty="0">
                          <a:solidFill>
                            <a:srgbClr val="000000"/>
                          </a:solidFill>
                          <a:effectLst/>
                          <a:latin typeface="Calibri" panose="020F0502020204030204" pitchFamily="34" charset="0"/>
                        </a:rPr>
                        <a:t> 11.23</a:t>
                      </a:r>
                    </a:p>
                  </a:txBody>
                  <a:tcPr marL="6350" marR="6350" marT="6350" marB="0"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66951710"/>
                  </a:ext>
                </a:extLst>
              </a:tr>
              <a:tr h="387950">
                <a:tc>
                  <a:txBody>
                    <a:bodyPr/>
                    <a:lstStyle/>
                    <a:p>
                      <a:pPr algn="ctr" fontAlgn="b"/>
                      <a:r>
                        <a:rPr lang="en-GB" sz="1600" b="0" i="0" u="none" strike="noStrike" dirty="0">
                          <a:solidFill>
                            <a:srgbClr val="000000"/>
                          </a:solidFill>
                          <a:effectLst/>
                          <a:latin typeface="Calibri" panose="020F0502020204030204" pitchFamily="34" charset="0"/>
                        </a:rPr>
                        <a:t>15.96</a:t>
                      </a:r>
                    </a:p>
                  </a:txBody>
                  <a:tcPr marL="6350" marR="6350" marT="6350" marB="0"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8.62</a:t>
                      </a: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Calibri" panose="020F0502020204030204" pitchFamily="34" charset="0"/>
                        </a:rPr>
                        <a:t>7.34</a:t>
                      </a:r>
                    </a:p>
                  </a:txBody>
                  <a:tcPr marL="6350" marR="6350" marT="6350" marB="0" anchor="b">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15661951"/>
                  </a:ext>
                </a:extLst>
              </a:tr>
              <a:tr h="387950">
                <a:tc>
                  <a:txBody>
                    <a:bodyPr/>
                    <a:lstStyle/>
                    <a:p>
                      <a:pPr algn="ctr" fontAlgn="b"/>
                      <a:r>
                        <a:rPr lang="en-GB" sz="1600" b="0" i="0" u="none" strike="noStrike" dirty="0">
                          <a:solidFill>
                            <a:srgbClr val="000000"/>
                          </a:solidFill>
                          <a:effectLst/>
                          <a:latin typeface="Calibri" panose="020F0502020204030204" pitchFamily="34" charset="0"/>
                        </a:rPr>
                        <a:t>3.20</a:t>
                      </a:r>
                    </a:p>
                  </a:txBody>
                  <a:tcPr marL="6350" marR="6350" marT="6350"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u="none" strike="noStrike" dirty="0">
                          <a:effectLst/>
                        </a:rPr>
                        <a:t>3.27</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b="0" u="none" strike="noStrike" dirty="0">
                          <a:effectLst/>
                        </a:rPr>
                        <a:t>0.07</a:t>
                      </a:r>
                    </a:p>
                  </a:txBody>
                  <a:tcPr marL="6350" marR="6350" marT="635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8124223"/>
                  </a:ext>
                </a:extLst>
              </a:tr>
              <a:tr h="387950">
                <a:tc>
                  <a:txBody>
                    <a:bodyPr/>
                    <a:lstStyle/>
                    <a:p>
                      <a:pPr algn="ctr" fontAlgn="b"/>
                      <a:r>
                        <a:rPr lang="en-GB" sz="1600" b="0" i="0" u="none" strike="noStrike" dirty="0">
                          <a:solidFill>
                            <a:srgbClr val="000000"/>
                          </a:solidFill>
                          <a:effectLst/>
                          <a:latin typeface="Calibri" panose="020F0502020204030204" pitchFamily="34" charset="0"/>
                        </a:rPr>
                        <a:t>4.05</a:t>
                      </a:r>
                    </a:p>
                  </a:txBody>
                  <a:tcPr marL="6350" marR="6350" marT="6350" marB="0" anchor="b">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GB" sz="1600" b="0" i="0" u="none" strike="noStrike" dirty="0">
                          <a:solidFill>
                            <a:srgbClr val="000000"/>
                          </a:solidFill>
                          <a:effectLst/>
                          <a:latin typeface="Calibri" panose="020F0502020204030204" pitchFamily="34" charset="0"/>
                        </a:rPr>
                        <a:t>4.00</a:t>
                      </a: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GB" sz="1600" b="0" i="0" u="none" strike="noStrike" dirty="0">
                          <a:solidFill>
                            <a:srgbClr val="000000"/>
                          </a:solidFill>
                          <a:effectLst/>
                          <a:latin typeface="Calibri" panose="020F0502020204030204" pitchFamily="34" charset="0"/>
                        </a:rPr>
                        <a:t>0.05</a:t>
                      </a:r>
                    </a:p>
                  </a:txBody>
                  <a:tcPr marL="6350" marR="6350" marT="6350" marB="0" anchor="b">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87091676"/>
                  </a:ext>
                </a:extLst>
              </a:tr>
              <a:tr h="387950">
                <a:tc>
                  <a:txBody>
                    <a:bodyPr/>
                    <a:lstStyle/>
                    <a:p>
                      <a:pPr algn="ctr" fontAlgn="b"/>
                      <a:r>
                        <a:rPr lang="en-GB" sz="1600" b="0" i="0" u="none" strike="noStrike" dirty="0">
                          <a:solidFill>
                            <a:srgbClr val="000000"/>
                          </a:solidFill>
                          <a:effectLst/>
                          <a:latin typeface="Calibri" panose="020F0502020204030204" pitchFamily="34" charset="0"/>
                        </a:rPr>
                        <a:t>4.25</a:t>
                      </a:r>
                    </a:p>
                  </a:txBody>
                  <a:tcPr marL="6350" marR="6350" marT="6350" marB="0" anchor="b">
                    <a:lnR w="12700" cap="flat" cmpd="sng" algn="ctr">
                      <a:solidFill>
                        <a:schemeClr val="bg1"/>
                      </a:solidFill>
                      <a:prstDash val="solid"/>
                      <a:round/>
                      <a:headEnd type="none" w="med" len="med"/>
                      <a:tailEnd type="none" w="med" len="med"/>
                    </a:lnR>
                  </a:tcPr>
                </a:tc>
                <a:tc>
                  <a:txBody>
                    <a:bodyPr/>
                    <a:lstStyle/>
                    <a:p>
                      <a:pPr algn="ctr" fontAlgn="b"/>
                      <a:r>
                        <a:rPr lang="en-GB" sz="1600" b="0" i="0" u="none" strike="noStrike" dirty="0">
                          <a:solidFill>
                            <a:srgbClr val="000000"/>
                          </a:solidFill>
                          <a:effectLst/>
                          <a:latin typeface="Calibri" panose="020F0502020204030204" pitchFamily="34" charset="0"/>
                        </a:rPr>
                        <a:t>4.25</a:t>
                      </a: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b"/>
                      <a:r>
                        <a:rPr lang="en-GB" sz="1600" b="0" i="0" u="none" strike="noStrike" dirty="0">
                          <a:solidFill>
                            <a:srgbClr val="000000"/>
                          </a:solidFill>
                          <a:effectLst/>
                          <a:latin typeface="Calibri" panose="020F0502020204030204" pitchFamily="34" charset="0"/>
                        </a:rPr>
                        <a:t>0.00</a:t>
                      </a:r>
                    </a:p>
                  </a:txBody>
                  <a:tcPr marL="6350" marR="6350" marT="6350" marB="0"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754204278"/>
                  </a:ext>
                </a:extLst>
              </a:tr>
              <a:tr h="387950">
                <a:tc>
                  <a:txBody>
                    <a:bodyPr/>
                    <a:lstStyle/>
                    <a:p>
                      <a:pPr algn="ctr" fontAlgn="b"/>
                      <a:r>
                        <a:rPr lang="en-GB" sz="1600" b="0" i="0" u="none" strike="noStrike" dirty="0">
                          <a:solidFill>
                            <a:srgbClr val="000000"/>
                          </a:solidFill>
                          <a:effectLst/>
                          <a:latin typeface="Calibri" panose="020F0502020204030204" pitchFamily="34" charset="0"/>
                        </a:rPr>
                        <a:t>4.55</a:t>
                      </a:r>
                    </a:p>
                  </a:txBody>
                  <a:tcPr marL="6350" marR="6350" marT="6350" marB="0" anchor="b">
                    <a:lnR w="12700" cap="flat" cmpd="sng" algn="ctr">
                      <a:solidFill>
                        <a:schemeClr val="bg1"/>
                      </a:solidFill>
                      <a:prstDash val="solid"/>
                      <a:round/>
                      <a:headEnd type="none" w="med" len="med"/>
                      <a:tailEnd type="none" w="med" len="med"/>
                    </a:lnR>
                  </a:tcPr>
                </a:tc>
                <a:tc>
                  <a:txBody>
                    <a:bodyPr/>
                    <a:lstStyle/>
                    <a:p>
                      <a:pPr algn="ctr" fontAlgn="b"/>
                      <a:r>
                        <a:rPr lang="en-GB" sz="1600" b="0" u="none" strike="noStrike" dirty="0">
                          <a:effectLst/>
                        </a:rPr>
                        <a:t>4.61</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b"/>
                      <a:r>
                        <a:rPr lang="en-GB" sz="1600" b="0" u="none" strike="noStrike" dirty="0">
                          <a:effectLst/>
                        </a:rPr>
                        <a:t>-0.06</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14943188"/>
                  </a:ext>
                </a:extLst>
              </a:tr>
              <a:tr h="387950">
                <a:tc>
                  <a:txBody>
                    <a:bodyPr/>
                    <a:lstStyle/>
                    <a:p>
                      <a:pPr algn="ctr" fontAlgn="b"/>
                      <a:r>
                        <a:rPr lang="en-GB" sz="1600" b="0" i="0" u="none" strike="noStrike" dirty="0">
                          <a:solidFill>
                            <a:srgbClr val="000000"/>
                          </a:solidFill>
                          <a:effectLst/>
                          <a:latin typeface="Calibri" panose="020F0502020204030204" pitchFamily="34" charset="0"/>
                        </a:rPr>
                        <a:t>5.15</a:t>
                      </a:r>
                    </a:p>
                  </a:txBody>
                  <a:tcPr marL="6350" marR="6350" marT="6350" marB="0" anchor="b">
                    <a:lnR w="12700" cap="flat" cmpd="sng" algn="ctr">
                      <a:solidFill>
                        <a:schemeClr val="bg1"/>
                      </a:solidFill>
                      <a:prstDash val="solid"/>
                      <a:round/>
                      <a:headEnd type="none" w="med" len="med"/>
                      <a:tailEnd type="none" w="med" len="med"/>
                    </a:lnR>
                  </a:tcPr>
                </a:tc>
                <a:tc>
                  <a:txBody>
                    <a:bodyPr/>
                    <a:lstStyle/>
                    <a:p>
                      <a:pPr algn="ctr" fontAlgn="b"/>
                      <a:r>
                        <a:rPr lang="en-GB" sz="1600" b="0" i="0" u="none" strike="noStrike" dirty="0">
                          <a:solidFill>
                            <a:srgbClr val="000000"/>
                          </a:solidFill>
                          <a:effectLst/>
                          <a:latin typeface="Calibri" panose="020F0502020204030204" pitchFamily="34" charset="0"/>
                        </a:rPr>
                        <a:t>5.10</a:t>
                      </a: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b"/>
                      <a:r>
                        <a:rPr lang="en-GB" sz="1600" b="0" u="none" strike="noStrike" dirty="0">
                          <a:effectLst/>
                        </a:rPr>
                        <a:t>-0.05</a:t>
                      </a:r>
                    </a:p>
                  </a:txBody>
                  <a:tcPr marL="6350" marR="6350" marT="6350" marB="0"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4277750853"/>
                  </a:ext>
                </a:extLst>
              </a:tr>
              <a:tr h="387950">
                <a:tc>
                  <a:txBody>
                    <a:bodyPr/>
                    <a:lstStyle/>
                    <a:p>
                      <a:pPr algn="ctr" fontAlgn="b"/>
                      <a:r>
                        <a:rPr lang="en-GB" sz="1600" b="0" i="0" u="none" strike="noStrike" dirty="0">
                          <a:solidFill>
                            <a:srgbClr val="000000"/>
                          </a:solidFill>
                          <a:effectLst/>
                          <a:latin typeface="Calibri" panose="020F0502020204030204" pitchFamily="34" charset="0"/>
                        </a:rPr>
                        <a:t>8.41</a:t>
                      </a:r>
                    </a:p>
                  </a:txBody>
                  <a:tcPr marL="6350" marR="6350" marT="6350" marB="0" anchor="b">
                    <a:lnR w="12700" cap="flat" cmpd="sng" algn="ctr">
                      <a:solidFill>
                        <a:schemeClr val="bg1"/>
                      </a:solidFill>
                      <a:prstDash val="solid"/>
                      <a:round/>
                      <a:headEnd type="none" w="med" len="med"/>
                      <a:tailEnd type="none" w="med" len="med"/>
                    </a:lnR>
                  </a:tcPr>
                </a:tc>
                <a:tc>
                  <a:txBody>
                    <a:bodyPr/>
                    <a:lstStyle/>
                    <a:p>
                      <a:pPr algn="ctr" fontAlgn="b"/>
                      <a:r>
                        <a:rPr lang="en-GB" sz="1600" b="0" i="0" u="none" strike="noStrike" dirty="0">
                          <a:solidFill>
                            <a:srgbClr val="000000"/>
                          </a:solidFill>
                          <a:effectLst/>
                          <a:latin typeface="Calibri" panose="020F0502020204030204" pitchFamily="34" charset="0"/>
                        </a:rPr>
                        <a:t>8.43</a:t>
                      </a: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b"/>
                      <a:r>
                        <a:rPr lang="en-GB" sz="1600" b="0" i="0" u="none" strike="noStrike" dirty="0">
                          <a:solidFill>
                            <a:srgbClr val="000000"/>
                          </a:solidFill>
                          <a:effectLst/>
                          <a:latin typeface="Calibri" panose="020F0502020204030204" pitchFamily="34" charset="0"/>
                        </a:rPr>
                        <a:t>0.02</a:t>
                      </a:r>
                    </a:p>
                  </a:txBody>
                  <a:tcPr marL="6350" marR="6350" marT="6350" marB="0"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870231984"/>
                  </a:ext>
                </a:extLst>
              </a:tr>
              <a:tr h="387950">
                <a:tc>
                  <a:txBody>
                    <a:bodyPr/>
                    <a:lstStyle/>
                    <a:p>
                      <a:pPr algn="ctr" fontAlgn="b"/>
                      <a:r>
                        <a:rPr lang="en-GB" sz="1600" b="0" i="0" u="none" strike="noStrike" dirty="0">
                          <a:solidFill>
                            <a:srgbClr val="000000"/>
                          </a:solidFill>
                          <a:effectLst/>
                          <a:latin typeface="Calibri" panose="020F0502020204030204" pitchFamily="34" charset="0"/>
                        </a:rPr>
                        <a:t>8.77</a:t>
                      </a:r>
                    </a:p>
                  </a:txBody>
                  <a:tcPr marL="6350" marR="6350" marT="6350" marB="0" anchor="b">
                    <a:lnR w="12700" cap="flat" cmpd="sng" algn="ctr">
                      <a:solidFill>
                        <a:schemeClr val="bg1"/>
                      </a:solidFill>
                      <a:prstDash val="solid"/>
                      <a:round/>
                      <a:headEnd type="none" w="med" len="med"/>
                      <a:tailEnd type="none" w="med" len="med"/>
                    </a:lnR>
                  </a:tcPr>
                </a:tc>
                <a:tc>
                  <a:txBody>
                    <a:bodyPr/>
                    <a:lstStyle/>
                    <a:p>
                      <a:pPr algn="ctr" fontAlgn="b"/>
                      <a:r>
                        <a:rPr lang="en-GB" sz="1600" b="0" i="0" u="none" strike="noStrike" dirty="0">
                          <a:solidFill>
                            <a:srgbClr val="000000"/>
                          </a:solidFill>
                          <a:effectLst/>
                          <a:latin typeface="Calibri" panose="020F0502020204030204" pitchFamily="34" charset="0"/>
                        </a:rPr>
                        <a:t>8.77</a:t>
                      </a: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b"/>
                      <a:r>
                        <a:rPr lang="en-GB" sz="1600" b="0" i="0" u="none" strike="noStrike" dirty="0">
                          <a:solidFill>
                            <a:srgbClr val="000000"/>
                          </a:solidFill>
                          <a:effectLst/>
                          <a:latin typeface="Calibri" panose="020F0502020204030204" pitchFamily="34" charset="0"/>
                        </a:rPr>
                        <a:t>0.00</a:t>
                      </a:r>
                    </a:p>
                  </a:txBody>
                  <a:tcPr marL="6350" marR="6350" marT="6350" marB="0"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62738282"/>
                  </a:ext>
                </a:extLst>
              </a:tr>
              <a:tr h="387950">
                <a:tc>
                  <a:txBody>
                    <a:bodyPr/>
                    <a:lstStyle/>
                    <a:p>
                      <a:pPr algn="ctr" fontAlgn="b"/>
                      <a:r>
                        <a:rPr lang="en-GB" sz="1600" b="0" i="0" u="none" strike="noStrike">
                          <a:solidFill>
                            <a:srgbClr val="000000"/>
                          </a:solidFill>
                          <a:effectLst/>
                          <a:latin typeface="Calibri" panose="020F0502020204030204" pitchFamily="34" charset="0"/>
                        </a:rPr>
                        <a:t>9.04</a:t>
                      </a:r>
                      <a:endParaRPr lang="en-GB" sz="16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bg1"/>
                      </a:solidFill>
                      <a:prstDash val="solid"/>
                      <a:round/>
                      <a:headEnd type="none" w="med" len="med"/>
                      <a:tailEnd type="none" w="med" len="med"/>
                    </a:lnR>
                  </a:tcPr>
                </a:tc>
                <a:tc>
                  <a:txBody>
                    <a:bodyPr/>
                    <a:lstStyle/>
                    <a:p>
                      <a:pPr algn="ctr" fontAlgn="b"/>
                      <a:r>
                        <a:rPr lang="en-GB" sz="1600" b="0" u="none" strike="noStrike" dirty="0">
                          <a:effectLst/>
                        </a:rPr>
                        <a:t>9.04</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fontAlgn="b"/>
                      <a:r>
                        <a:rPr lang="en-GB" sz="1600" b="0" u="none" strike="noStrike" dirty="0">
                          <a:effectLst/>
                        </a:rPr>
                        <a:t>0.00</a:t>
                      </a:r>
                      <a:endParaRPr lang="en-GB"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570630645"/>
                  </a:ext>
                </a:extLst>
              </a:tr>
            </a:tbl>
          </a:graphicData>
        </a:graphic>
      </p:graphicFrame>
    </p:spTree>
    <p:extLst>
      <p:ext uri="{BB962C8B-B14F-4D97-AF65-F5344CB8AC3E}">
        <p14:creationId xmlns:p14="http://schemas.microsoft.com/office/powerpoint/2010/main" val="328113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AABD-9C22-495E-AE00-8900A23870C4}"/>
              </a:ext>
            </a:extLst>
          </p:cNvPr>
          <p:cNvSpPr>
            <a:spLocks noGrp="1"/>
          </p:cNvSpPr>
          <p:nvPr>
            <p:ph type="title"/>
          </p:nvPr>
        </p:nvSpPr>
        <p:spPr/>
        <p:txBody>
          <a:bodyPr/>
          <a:lstStyle/>
          <a:p>
            <a:r>
              <a:rPr lang="en-GB" dirty="0"/>
              <a:t>User Interface</a:t>
            </a:r>
          </a:p>
        </p:txBody>
      </p:sp>
      <p:pic>
        <p:nvPicPr>
          <p:cNvPr id="5" name="Picture 4">
            <a:extLst>
              <a:ext uri="{FF2B5EF4-FFF2-40B4-BE49-F238E27FC236}">
                <a16:creationId xmlns:a16="http://schemas.microsoft.com/office/drawing/2014/main" id="{9FBD9CD8-1D0E-49CF-9ADB-C8F2E053048D}"/>
              </a:ext>
            </a:extLst>
          </p:cNvPr>
          <p:cNvPicPr>
            <a:picLocks noChangeAspect="1"/>
          </p:cNvPicPr>
          <p:nvPr/>
        </p:nvPicPr>
        <p:blipFill>
          <a:blip r:embed="rId2"/>
          <a:stretch>
            <a:fillRect/>
          </a:stretch>
        </p:blipFill>
        <p:spPr>
          <a:xfrm>
            <a:off x="1133426" y="1932250"/>
            <a:ext cx="9925148" cy="4212701"/>
          </a:xfrm>
          <a:prstGeom prst="rect">
            <a:avLst/>
          </a:prstGeom>
        </p:spPr>
      </p:pic>
    </p:spTree>
    <p:extLst>
      <p:ext uri="{BB962C8B-B14F-4D97-AF65-F5344CB8AC3E}">
        <p14:creationId xmlns:p14="http://schemas.microsoft.com/office/powerpoint/2010/main" val="206455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2392-4D70-42B2-A931-58D3F25FFF4D}"/>
              </a:ext>
            </a:extLst>
          </p:cNvPr>
          <p:cNvSpPr>
            <a:spLocks noGrp="1"/>
          </p:cNvSpPr>
          <p:nvPr>
            <p:ph type="title"/>
          </p:nvPr>
        </p:nvSpPr>
        <p:spPr/>
        <p:txBody>
          <a:bodyPr/>
          <a:lstStyle/>
          <a:p>
            <a:r>
              <a:rPr lang="en-GB" dirty="0"/>
              <a:t>Design Process </a:t>
            </a:r>
          </a:p>
        </p:txBody>
      </p:sp>
      <p:sp>
        <p:nvSpPr>
          <p:cNvPr id="3" name="Content Placeholder 2">
            <a:extLst>
              <a:ext uri="{FF2B5EF4-FFF2-40B4-BE49-F238E27FC236}">
                <a16:creationId xmlns:a16="http://schemas.microsoft.com/office/drawing/2014/main" id="{79BDFE08-F8B7-485F-877F-9F97A65C2F22}"/>
              </a:ext>
            </a:extLst>
          </p:cNvPr>
          <p:cNvSpPr>
            <a:spLocks noGrp="1"/>
          </p:cNvSpPr>
          <p:nvPr>
            <p:ph idx="1"/>
          </p:nvPr>
        </p:nvSpPr>
        <p:spPr>
          <a:xfrm>
            <a:off x="685801" y="2142067"/>
            <a:ext cx="6055821" cy="3649133"/>
          </a:xfrm>
        </p:spPr>
        <p:txBody>
          <a:bodyPr>
            <a:normAutofit fontScale="77500" lnSpcReduction="20000"/>
          </a:bodyPr>
          <a:lstStyle/>
          <a:p>
            <a:r>
              <a:rPr lang="en-GB" sz="2800" dirty="0"/>
              <a:t>Broke down task into subsystems and allocated members to each subsystem</a:t>
            </a:r>
          </a:p>
          <a:p>
            <a:r>
              <a:rPr lang="en-GB" sz="2800" dirty="0"/>
              <a:t>Drew a high level block diagram of overall task</a:t>
            </a:r>
          </a:p>
          <a:p>
            <a:r>
              <a:rPr lang="en-GB" sz="2800" dirty="0"/>
              <a:t>Drew a block diagrams for specific subsystems</a:t>
            </a:r>
          </a:p>
          <a:p>
            <a:r>
              <a:rPr lang="en-GB" sz="2800" dirty="0"/>
              <a:t>Designed the circuit board layouts and wrote pseudocode </a:t>
            </a:r>
          </a:p>
          <a:p>
            <a:r>
              <a:rPr lang="en-GB" sz="2800" dirty="0"/>
              <a:t>Implemented circuits and code</a:t>
            </a:r>
          </a:p>
          <a:p>
            <a:r>
              <a:rPr lang="en-GB" sz="2800" dirty="0"/>
              <a:t>Tested and modified circuits and code to fit our technical specifications.</a:t>
            </a:r>
          </a:p>
          <a:p>
            <a:endParaRPr lang="en-GB" sz="2800" dirty="0"/>
          </a:p>
        </p:txBody>
      </p:sp>
      <p:pic>
        <p:nvPicPr>
          <p:cNvPr id="5" name="Picture 4"/>
          <p:cNvPicPr>
            <a:picLocks noChangeAspect="1"/>
          </p:cNvPicPr>
          <p:nvPr/>
        </p:nvPicPr>
        <p:blipFill rotWithShape="1">
          <a:blip r:embed="rId2"/>
          <a:srcRect l="8653" t="1404"/>
          <a:stretch/>
        </p:blipFill>
        <p:spPr>
          <a:xfrm>
            <a:off x="6741622" y="1255221"/>
            <a:ext cx="5157707" cy="4761623"/>
          </a:xfrm>
          <a:prstGeom prst="rect">
            <a:avLst/>
          </a:prstGeom>
        </p:spPr>
      </p:pic>
    </p:spTree>
    <p:extLst>
      <p:ext uri="{BB962C8B-B14F-4D97-AF65-F5344CB8AC3E}">
        <p14:creationId xmlns:p14="http://schemas.microsoft.com/office/powerpoint/2010/main" val="2999840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E1AE-6DFE-4B09-8AD8-84A2D07877CD}"/>
              </a:ext>
            </a:extLst>
          </p:cNvPr>
          <p:cNvSpPr>
            <a:spLocks noGrp="1"/>
          </p:cNvSpPr>
          <p:nvPr>
            <p:ph type="title"/>
          </p:nvPr>
        </p:nvSpPr>
        <p:spPr/>
        <p:txBody>
          <a:bodyPr/>
          <a:lstStyle/>
          <a:p>
            <a:r>
              <a:rPr lang="en-GB" dirty="0"/>
              <a:t>Serial Messages</a:t>
            </a:r>
          </a:p>
        </p:txBody>
      </p:sp>
      <p:sp>
        <p:nvSpPr>
          <p:cNvPr id="3" name="Content Placeholder 2">
            <a:extLst>
              <a:ext uri="{FF2B5EF4-FFF2-40B4-BE49-F238E27FC236}">
                <a16:creationId xmlns:a16="http://schemas.microsoft.com/office/drawing/2014/main" id="{C5FA6551-7E6A-4F66-8BF7-41CE848E6588}"/>
              </a:ext>
            </a:extLst>
          </p:cNvPr>
          <p:cNvSpPr>
            <a:spLocks noGrp="1"/>
          </p:cNvSpPr>
          <p:nvPr>
            <p:ph idx="1"/>
          </p:nvPr>
        </p:nvSpPr>
        <p:spPr/>
        <p:txBody>
          <a:bodyPr>
            <a:normAutofit/>
          </a:bodyPr>
          <a:lstStyle/>
          <a:p>
            <a:pPr marL="0" indent="0">
              <a:buNone/>
            </a:pPr>
            <a:r>
              <a:rPr lang="en-GB" sz="2400" dirty="0"/>
              <a:t>Text based encoding</a:t>
            </a:r>
          </a:p>
          <a:p>
            <a:r>
              <a:rPr lang="en-GB" sz="2400" dirty="0"/>
              <a:t>SENSOR &lt;</a:t>
            </a:r>
            <a:r>
              <a:rPr lang="en-GB" sz="2400" dirty="0" err="1"/>
              <a:t>millis</a:t>
            </a:r>
            <a:r>
              <a:rPr lang="en-GB" sz="2400" dirty="0"/>
              <a:t>&gt; &lt;value&gt;</a:t>
            </a:r>
          </a:p>
          <a:p>
            <a:r>
              <a:rPr lang="en-GB" sz="2400" dirty="0"/>
              <a:t>SET &lt;constant&gt; &lt;value&gt;</a:t>
            </a:r>
          </a:p>
          <a:p>
            <a:r>
              <a:rPr lang="en-GB" sz="2400" dirty="0"/>
              <a:t>DEBUG &lt;message&gt;</a:t>
            </a:r>
          </a:p>
          <a:p>
            <a:pPr marL="0" indent="0">
              <a:buNone/>
            </a:pPr>
            <a:endParaRPr lang="en-GB" sz="2400" dirty="0"/>
          </a:p>
        </p:txBody>
      </p:sp>
      <p:pic>
        <p:nvPicPr>
          <p:cNvPr id="4" name="Picture 3">
            <a:extLst>
              <a:ext uri="{FF2B5EF4-FFF2-40B4-BE49-F238E27FC236}">
                <a16:creationId xmlns:a16="http://schemas.microsoft.com/office/drawing/2014/main" id="{DFE078B2-F79E-4EB2-8273-F5FBCC4269D8}"/>
              </a:ext>
            </a:extLst>
          </p:cNvPr>
          <p:cNvPicPr>
            <a:picLocks noChangeAspect="1"/>
          </p:cNvPicPr>
          <p:nvPr/>
        </p:nvPicPr>
        <p:blipFill>
          <a:blip r:embed="rId2"/>
          <a:stretch>
            <a:fillRect/>
          </a:stretch>
        </p:blipFill>
        <p:spPr>
          <a:xfrm>
            <a:off x="5615066" y="0"/>
            <a:ext cx="6576934" cy="6858000"/>
          </a:xfrm>
          <a:prstGeom prst="rect">
            <a:avLst/>
          </a:prstGeom>
        </p:spPr>
      </p:pic>
    </p:spTree>
    <p:extLst>
      <p:ext uri="{BB962C8B-B14F-4D97-AF65-F5344CB8AC3E}">
        <p14:creationId xmlns:p14="http://schemas.microsoft.com/office/powerpoint/2010/main" val="169894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9AD0-C890-43FF-97EB-26A770EC01B4}"/>
              </a:ext>
            </a:extLst>
          </p:cNvPr>
          <p:cNvSpPr>
            <a:spLocks noGrp="1"/>
          </p:cNvSpPr>
          <p:nvPr>
            <p:ph type="title"/>
          </p:nvPr>
        </p:nvSpPr>
        <p:spPr>
          <a:xfrm>
            <a:off x="685801" y="609600"/>
            <a:ext cx="10131425" cy="1456267"/>
          </a:xfrm>
        </p:spPr>
        <p:txBody>
          <a:bodyPr>
            <a:normAutofit/>
          </a:bodyPr>
          <a:lstStyle/>
          <a:p>
            <a:r>
              <a:rPr lang="en-GB" sz="6600" dirty="0"/>
              <a:t>Questions?</a:t>
            </a:r>
          </a:p>
        </p:txBody>
      </p:sp>
      <p:sp>
        <p:nvSpPr>
          <p:cNvPr id="3" name="Content Placeholder 2">
            <a:extLst>
              <a:ext uri="{FF2B5EF4-FFF2-40B4-BE49-F238E27FC236}">
                <a16:creationId xmlns:a16="http://schemas.microsoft.com/office/drawing/2014/main" id="{BD4C6650-D85A-4764-917A-2D9AABF8130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482594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3DCA-6AFD-44AB-B236-DCE1773D5B13}"/>
              </a:ext>
            </a:extLst>
          </p:cNvPr>
          <p:cNvSpPr>
            <a:spLocks noGrp="1"/>
          </p:cNvSpPr>
          <p:nvPr>
            <p:ph type="title"/>
          </p:nvPr>
        </p:nvSpPr>
        <p:spPr/>
        <p:txBody>
          <a:bodyPr/>
          <a:lstStyle/>
          <a:p>
            <a:pPr algn="ctr"/>
            <a:r>
              <a:rPr lang="en-GB" dirty="0"/>
              <a:t>Overall System Block Diagram</a:t>
            </a:r>
          </a:p>
        </p:txBody>
      </p:sp>
      <p:pic>
        <p:nvPicPr>
          <p:cNvPr id="5" name="Picture 4">
            <a:extLst>
              <a:ext uri="{FF2B5EF4-FFF2-40B4-BE49-F238E27FC236}">
                <a16:creationId xmlns:a16="http://schemas.microsoft.com/office/drawing/2014/main" id="{AE55E1E5-78F8-4817-A6E1-09819D2ADF6F}"/>
              </a:ext>
            </a:extLst>
          </p:cNvPr>
          <p:cNvPicPr>
            <a:picLocks noChangeAspect="1"/>
          </p:cNvPicPr>
          <p:nvPr/>
        </p:nvPicPr>
        <p:blipFill rotWithShape="1">
          <a:blip r:embed="rId2"/>
          <a:srcRect l="30000" t="30439" r="10896" b="13216"/>
          <a:stretch/>
        </p:blipFill>
        <p:spPr>
          <a:xfrm>
            <a:off x="1493294" y="1752219"/>
            <a:ext cx="9506803" cy="5095503"/>
          </a:xfrm>
          <a:prstGeom prst="rect">
            <a:avLst/>
          </a:prstGeom>
        </p:spPr>
      </p:pic>
    </p:spTree>
    <p:extLst>
      <p:ext uri="{BB962C8B-B14F-4D97-AF65-F5344CB8AC3E}">
        <p14:creationId xmlns:p14="http://schemas.microsoft.com/office/powerpoint/2010/main" val="174531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B3B8-EBB5-4FA3-8499-2C44E5575BCA}"/>
              </a:ext>
            </a:extLst>
          </p:cNvPr>
          <p:cNvSpPr>
            <a:spLocks noGrp="1"/>
          </p:cNvSpPr>
          <p:nvPr>
            <p:ph type="title"/>
          </p:nvPr>
        </p:nvSpPr>
        <p:spPr>
          <a:xfrm>
            <a:off x="838200" y="418134"/>
            <a:ext cx="10515600" cy="1325563"/>
          </a:xfrm>
        </p:spPr>
        <p:txBody>
          <a:bodyPr/>
          <a:lstStyle/>
          <a:p>
            <a:r>
              <a:rPr lang="en-GB" dirty="0"/>
              <a:t>Stirring Control – motor speed sensor</a:t>
            </a:r>
          </a:p>
        </p:txBody>
      </p:sp>
      <p:sp>
        <p:nvSpPr>
          <p:cNvPr id="3" name="Content Placeholder 2">
            <a:extLst>
              <a:ext uri="{FF2B5EF4-FFF2-40B4-BE49-F238E27FC236}">
                <a16:creationId xmlns:a16="http://schemas.microsoft.com/office/drawing/2014/main" id="{477CDE3A-6B30-4485-98A0-B026BD19A315}"/>
              </a:ext>
            </a:extLst>
          </p:cNvPr>
          <p:cNvSpPr>
            <a:spLocks noGrp="1"/>
          </p:cNvSpPr>
          <p:nvPr>
            <p:ph idx="1"/>
          </p:nvPr>
        </p:nvSpPr>
        <p:spPr>
          <a:xfrm>
            <a:off x="838200" y="1560582"/>
            <a:ext cx="10515600" cy="4351338"/>
          </a:xfrm>
        </p:spPr>
        <p:txBody>
          <a:bodyPr>
            <a:normAutofit/>
          </a:bodyPr>
          <a:lstStyle/>
          <a:p>
            <a:r>
              <a:rPr lang="en-GB" sz="2600" dirty="0"/>
              <a:t>Used a photo-interrupter and a plastic piece attached to the motor</a:t>
            </a:r>
          </a:p>
          <a:p>
            <a:r>
              <a:rPr lang="en-GB" sz="2600" dirty="0"/>
              <a:t>For every motor rotation the piece interrupts the photo-interrupter twice</a:t>
            </a:r>
          </a:p>
          <a:p>
            <a:r>
              <a:rPr lang="en-GB" sz="2600" dirty="0"/>
              <a:t>Count number of interrupts in two seconds, divide by two, then multiply by 30 to calculate the current RPM.</a:t>
            </a:r>
          </a:p>
          <a:p>
            <a:r>
              <a:rPr lang="en-GB" sz="2600" dirty="0"/>
              <a:t>Interrupt determined by a</a:t>
            </a:r>
          </a:p>
          <a:p>
            <a:pPr marL="0" indent="0">
              <a:buNone/>
            </a:pPr>
            <a:r>
              <a:rPr lang="en-GB" sz="2600" dirty="0"/>
              <a:t>   change in voltage output by </a:t>
            </a:r>
          </a:p>
          <a:p>
            <a:pPr marL="0" indent="0">
              <a:buNone/>
            </a:pPr>
            <a:r>
              <a:rPr lang="en-GB" sz="2600" dirty="0"/>
              <a:t>   the photo-interrupter</a:t>
            </a:r>
          </a:p>
        </p:txBody>
      </p:sp>
      <p:pic>
        <p:nvPicPr>
          <p:cNvPr id="6" name="Picture 5" descr="../../../Desktop/Screen%20Shot%202016-11-10%20at%2016.57.21.png">
            <a:extLst>
              <a:ext uri="{FF2B5EF4-FFF2-40B4-BE49-F238E27FC236}">
                <a16:creationId xmlns:a16="http://schemas.microsoft.com/office/drawing/2014/main" id="{9A7DBDA1-D959-429C-877C-BE1648EE2440}"/>
              </a:ext>
            </a:extLst>
          </p:cNvPr>
          <p:cNvPicPr/>
          <p:nvPr/>
        </p:nvPicPr>
        <p:blipFill rotWithShape="1">
          <a:blip r:embed="rId2">
            <a:extLst>
              <a:ext uri="{28A0092B-C50C-407E-A947-70E740481C1C}">
                <a14:useLocalDpi xmlns:a14="http://schemas.microsoft.com/office/drawing/2010/main" val="0"/>
              </a:ext>
            </a:extLst>
          </a:blip>
          <a:srcRect r="55260"/>
          <a:stretch/>
        </p:blipFill>
        <p:spPr bwMode="auto">
          <a:xfrm>
            <a:off x="8572542" y="3736251"/>
            <a:ext cx="2652050" cy="2669863"/>
          </a:xfrm>
          <a:prstGeom prst="rect">
            <a:avLst/>
          </a:prstGeom>
          <a:noFill/>
          <a:ln>
            <a:noFill/>
          </a:ln>
        </p:spPr>
      </p:pic>
      <p:cxnSp>
        <p:nvCxnSpPr>
          <p:cNvPr id="10" name="Straight Arrow Connector 9">
            <a:extLst>
              <a:ext uri="{FF2B5EF4-FFF2-40B4-BE49-F238E27FC236}">
                <a16:creationId xmlns:a16="http://schemas.microsoft.com/office/drawing/2014/main" id="{4F41AAC2-6876-4A86-9152-FC2F94A3A15D}"/>
              </a:ext>
            </a:extLst>
          </p:cNvPr>
          <p:cNvCxnSpPr>
            <a:cxnSpLocks/>
          </p:cNvCxnSpPr>
          <p:nvPr/>
        </p:nvCxnSpPr>
        <p:spPr>
          <a:xfrm flipV="1">
            <a:off x="7964557" y="5602426"/>
            <a:ext cx="1709530" cy="188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77757E9-24BA-41FF-8508-35936EAA1EC2}"/>
              </a:ext>
            </a:extLst>
          </p:cNvPr>
          <p:cNvCxnSpPr>
            <a:cxnSpLocks/>
            <a:stCxn id="19" idx="3"/>
          </p:cNvCxnSpPr>
          <p:nvPr/>
        </p:nvCxnSpPr>
        <p:spPr>
          <a:xfrm flipV="1">
            <a:off x="7752522" y="4797288"/>
            <a:ext cx="1656521" cy="21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0AA48F5-4FA1-49A0-B441-BFC8393A8488}"/>
              </a:ext>
            </a:extLst>
          </p:cNvPr>
          <p:cNvCxnSpPr>
            <a:cxnSpLocks/>
          </p:cNvCxnSpPr>
          <p:nvPr/>
        </p:nvCxnSpPr>
        <p:spPr>
          <a:xfrm>
            <a:off x="7440289" y="4065278"/>
            <a:ext cx="24069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59DC7F7-ECD7-4545-AE4B-2286A9F0787A}"/>
              </a:ext>
            </a:extLst>
          </p:cNvPr>
          <p:cNvSpPr txBox="1"/>
          <p:nvPr/>
        </p:nvSpPr>
        <p:spPr>
          <a:xfrm>
            <a:off x="6414052" y="5791200"/>
            <a:ext cx="15505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Plastic piece</a:t>
            </a:r>
          </a:p>
        </p:txBody>
      </p:sp>
      <p:sp>
        <p:nvSpPr>
          <p:cNvPr id="19" name="TextBox 18">
            <a:extLst>
              <a:ext uri="{FF2B5EF4-FFF2-40B4-BE49-F238E27FC236}">
                <a16:creationId xmlns:a16="http://schemas.microsoft.com/office/drawing/2014/main" id="{50F521FA-F851-427D-AA42-09549B3FDE65}"/>
              </a:ext>
            </a:extLst>
          </p:cNvPr>
          <p:cNvSpPr txBox="1"/>
          <p:nvPr/>
        </p:nvSpPr>
        <p:spPr>
          <a:xfrm>
            <a:off x="6705600" y="4634056"/>
            <a:ext cx="10469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Motor</a:t>
            </a:r>
          </a:p>
        </p:txBody>
      </p:sp>
      <p:sp>
        <p:nvSpPr>
          <p:cNvPr id="22" name="TextBox 21">
            <a:extLst>
              <a:ext uri="{FF2B5EF4-FFF2-40B4-BE49-F238E27FC236}">
                <a16:creationId xmlns:a16="http://schemas.microsoft.com/office/drawing/2014/main" id="{92CDBC09-CA47-45BB-BCD0-734C33164789}"/>
              </a:ext>
            </a:extLst>
          </p:cNvPr>
          <p:cNvSpPr txBox="1"/>
          <p:nvPr/>
        </p:nvSpPr>
        <p:spPr>
          <a:xfrm>
            <a:off x="5685183" y="3943273"/>
            <a:ext cx="174185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Stirring element </a:t>
            </a:r>
          </a:p>
        </p:txBody>
      </p:sp>
    </p:spTree>
    <p:extLst>
      <p:ext uri="{BB962C8B-B14F-4D97-AF65-F5344CB8AC3E}">
        <p14:creationId xmlns:p14="http://schemas.microsoft.com/office/powerpoint/2010/main" val="206681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95026-A999-42AF-B614-2E27119C4814}"/>
              </a:ext>
            </a:extLst>
          </p:cNvPr>
          <p:cNvSpPr>
            <a:spLocks noGrp="1"/>
          </p:cNvSpPr>
          <p:nvPr>
            <p:ph type="title"/>
          </p:nvPr>
        </p:nvSpPr>
        <p:spPr/>
        <p:txBody>
          <a:bodyPr/>
          <a:lstStyle/>
          <a:p>
            <a:r>
              <a:rPr lang="en-GB" dirty="0"/>
              <a:t>Stirring Control – the circuit </a:t>
            </a:r>
          </a:p>
        </p:txBody>
      </p:sp>
      <p:pic>
        <p:nvPicPr>
          <p:cNvPr id="1026" name="Picture 2" descr="https://scontent-lht6-1.xx.fbcdn.net/v/t1.15752-0/p280x280/48372664_2402944423067421_2125392857375178752_n.jpg?_nc_cat=102&amp;_nc_ht=scontent-lht6-1.xx&amp;oh=efbcc6290d648f0809f5d7195948d5f8&amp;oe=5CB2126B">
            <a:extLst>
              <a:ext uri="{FF2B5EF4-FFF2-40B4-BE49-F238E27FC236}">
                <a16:creationId xmlns:a16="http://schemas.microsoft.com/office/drawing/2014/main" id="{0FEF23EB-257F-4A26-BC3E-BE706E6F5C7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705" t="18843" r="12601" b="23367"/>
          <a:stretch/>
        </p:blipFill>
        <p:spPr bwMode="auto">
          <a:xfrm>
            <a:off x="5433392" y="2266123"/>
            <a:ext cx="5976730" cy="2441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F5DEA8-D681-4128-9833-ED82A94566AD}"/>
              </a:ext>
            </a:extLst>
          </p:cNvPr>
          <p:cNvSpPr txBox="1"/>
          <p:nvPr/>
        </p:nvSpPr>
        <p:spPr>
          <a:xfrm>
            <a:off x="685801" y="2160104"/>
            <a:ext cx="4575312"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Opposite is our circuit diagram</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We needed to implement a circuit rather than driving the motor directly from the Arduino as the motor pulls too much current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The Arduino was however directly used to supply the photo-interrupter with 3V</a:t>
            </a:r>
          </a:p>
        </p:txBody>
      </p:sp>
    </p:spTree>
    <p:extLst>
      <p:ext uri="{BB962C8B-B14F-4D97-AF65-F5344CB8AC3E}">
        <p14:creationId xmlns:p14="http://schemas.microsoft.com/office/powerpoint/2010/main" val="3737797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053-27AB-4445-A52B-BA2CE30E87C2}"/>
              </a:ext>
            </a:extLst>
          </p:cNvPr>
          <p:cNvSpPr>
            <a:spLocks noGrp="1"/>
          </p:cNvSpPr>
          <p:nvPr>
            <p:ph type="title"/>
          </p:nvPr>
        </p:nvSpPr>
        <p:spPr>
          <a:xfrm>
            <a:off x="685801" y="225287"/>
            <a:ext cx="10131425" cy="1456267"/>
          </a:xfrm>
        </p:spPr>
        <p:txBody>
          <a:bodyPr/>
          <a:lstStyle/>
          <a:p>
            <a:r>
              <a:rPr lang="en-GB" dirty="0"/>
              <a:t>Stirring Control – driving the motor</a:t>
            </a:r>
          </a:p>
        </p:txBody>
      </p:sp>
      <p:sp>
        <p:nvSpPr>
          <p:cNvPr id="3" name="Content Placeholder 2">
            <a:extLst>
              <a:ext uri="{FF2B5EF4-FFF2-40B4-BE49-F238E27FC236}">
                <a16:creationId xmlns:a16="http://schemas.microsoft.com/office/drawing/2014/main" id="{BEC39350-A539-4E21-A119-735DADE6C880}"/>
              </a:ext>
            </a:extLst>
          </p:cNvPr>
          <p:cNvSpPr>
            <a:spLocks noGrp="1"/>
          </p:cNvSpPr>
          <p:nvPr>
            <p:ph idx="1"/>
          </p:nvPr>
        </p:nvSpPr>
        <p:spPr>
          <a:xfrm>
            <a:off x="685801" y="1877023"/>
            <a:ext cx="10131425" cy="3649133"/>
          </a:xfrm>
        </p:spPr>
        <p:txBody>
          <a:bodyPr>
            <a:noAutofit/>
          </a:bodyPr>
          <a:lstStyle/>
          <a:p>
            <a:r>
              <a:rPr lang="en-GB" sz="2600" dirty="0"/>
              <a:t>Used Pulse Width Modulation (PWM) to increase or decrease motor speed</a:t>
            </a:r>
          </a:p>
          <a:p>
            <a:r>
              <a:rPr lang="en-GB" sz="2600" dirty="0"/>
              <a:t>Calculated RPM value is compared against required RPM</a:t>
            </a:r>
          </a:p>
          <a:p>
            <a:r>
              <a:rPr lang="en-GB" sz="2600" dirty="0"/>
              <a:t>Specification states accuracy required to be within +- 20 RPM  for range of 500 – 1500 RPM</a:t>
            </a:r>
          </a:p>
          <a:p>
            <a:r>
              <a:rPr lang="en-GB" sz="2600" dirty="0"/>
              <a:t>If RPM greater than upper threshold then PWM value is lowered</a:t>
            </a:r>
          </a:p>
          <a:p>
            <a:r>
              <a:rPr lang="en-GB" sz="2600" dirty="0"/>
              <a:t>If RPM lower than lower threshold then PWM value is increased</a:t>
            </a:r>
          </a:p>
          <a:p>
            <a:pPr lvl="7"/>
            <a:r>
              <a:rPr lang="en-GB" sz="2600" dirty="0"/>
              <a:t>PWM has a range of 0-255 and an increment of 2 was decided through testing time taken to reach target RPM</a:t>
            </a:r>
          </a:p>
        </p:txBody>
      </p:sp>
      <p:pic>
        <p:nvPicPr>
          <p:cNvPr id="2050" name="Picture 2" descr="Image result for pwm">
            <a:extLst>
              <a:ext uri="{FF2B5EF4-FFF2-40B4-BE49-F238E27FC236}">
                <a16:creationId xmlns:a16="http://schemas.microsoft.com/office/drawing/2014/main" id="{8DE38150-3F34-4E9F-9B57-1D047A9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679538"/>
            <a:ext cx="3046411" cy="217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5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3A2A-E5FF-46D8-BEA2-E24435178821}"/>
              </a:ext>
            </a:extLst>
          </p:cNvPr>
          <p:cNvSpPr>
            <a:spLocks noGrp="1"/>
          </p:cNvSpPr>
          <p:nvPr>
            <p:ph type="title"/>
          </p:nvPr>
        </p:nvSpPr>
        <p:spPr>
          <a:xfrm>
            <a:off x="1010479" y="-58944"/>
            <a:ext cx="10515600" cy="1325563"/>
          </a:xfrm>
        </p:spPr>
        <p:txBody>
          <a:bodyPr/>
          <a:lstStyle/>
          <a:p>
            <a:r>
              <a:rPr lang="en-GB" dirty="0"/>
              <a:t>Stirring Control – data and test results</a:t>
            </a:r>
          </a:p>
        </p:txBody>
      </p:sp>
      <p:graphicFrame>
        <p:nvGraphicFramePr>
          <p:cNvPr id="4" name="Content Placeholder 3">
            <a:extLst>
              <a:ext uri="{FF2B5EF4-FFF2-40B4-BE49-F238E27FC236}">
                <a16:creationId xmlns:a16="http://schemas.microsoft.com/office/drawing/2014/main" id="{8E38E553-00A8-4826-BA19-3B31155DAB49}"/>
              </a:ext>
            </a:extLst>
          </p:cNvPr>
          <p:cNvGraphicFramePr>
            <a:graphicFrameLocks noGrp="1"/>
          </p:cNvGraphicFramePr>
          <p:nvPr>
            <p:ph idx="1"/>
            <p:extLst>
              <p:ext uri="{D42A27DB-BD31-4B8C-83A1-F6EECF244321}">
                <p14:modId xmlns:p14="http://schemas.microsoft.com/office/powerpoint/2010/main" val="1077124907"/>
              </p:ext>
            </p:extLst>
          </p:nvPr>
        </p:nvGraphicFramePr>
        <p:xfrm>
          <a:off x="0" y="2138680"/>
          <a:ext cx="3747052" cy="4714240"/>
        </p:xfrm>
        <a:graphic>
          <a:graphicData uri="http://schemas.openxmlformats.org/drawingml/2006/table">
            <a:tbl>
              <a:tblPr firstRow="1" bandRow="1">
                <a:tableStyleId>{5C22544A-7EE6-4342-B048-85BDC9FD1C3A}</a:tableStyleId>
              </a:tblPr>
              <a:tblGrid>
                <a:gridCol w="3747052">
                  <a:extLst>
                    <a:ext uri="{9D8B030D-6E8A-4147-A177-3AD203B41FA5}">
                      <a16:colId xmlns:a16="http://schemas.microsoft.com/office/drawing/2014/main" val="3459600715"/>
                    </a:ext>
                  </a:extLst>
                </a:gridCol>
              </a:tblGrid>
              <a:tr h="370840">
                <a:tc>
                  <a:txBody>
                    <a:bodyPr/>
                    <a:lstStyle/>
                    <a:p>
                      <a:r>
                        <a:rPr lang="en-GB" dirty="0"/>
                        <a:t>Revolutions Per Minute (RPM)</a:t>
                      </a:r>
                    </a:p>
                    <a:p>
                      <a:r>
                        <a:rPr lang="en-GB" dirty="0"/>
                        <a:t>Required RPM set to 700</a:t>
                      </a:r>
                    </a:p>
                  </a:txBody>
                  <a:tcPr/>
                </a:tc>
                <a:extLst>
                  <a:ext uri="{0D108BD9-81ED-4DB2-BD59-A6C34878D82A}">
                    <a16:rowId xmlns:a16="http://schemas.microsoft.com/office/drawing/2014/main" val="1730736194"/>
                  </a:ext>
                </a:extLst>
              </a:tr>
              <a:tr h="370840">
                <a:tc>
                  <a:txBody>
                    <a:bodyPr/>
                    <a:lstStyle/>
                    <a:p>
                      <a:pPr algn="ctr"/>
                      <a:r>
                        <a:rPr lang="en-GB" dirty="0"/>
                        <a:t>870</a:t>
                      </a:r>
                    </a:p>
                  </a:txBody>
                  <a:tcPr/>
                </a:tc>
                <a:extLst>
                  <a:ext uri="{0D108BD9-81ED-4DB2-BD59-A6C34878D82A}">
                    <a16:rowId xmlns:a16="http://schemas.microsoft.com/office/drawing/2014/main" val="3102897478"/>
                  </a:ext>
                </a:extLst>
              </a:tr>
              <a:tr h="362226">
                <a:tc>
                  <a:txBody>
                    <a:bodyPr/>
                    <a:lstStyle/>
                    <a:p>
                      <a:pPr algn="ctr"/>
                      <a:r>
                        <a:rPr lang="en-GB" dirty="0"/>
                        <a:t>930</a:t>
                      </a:r>
                    </a:p>
                  </a:txBody>
                  <a:tcPr/>
                </a:tc>
                <a:extLst>
                  <a:ext uri="{0D108BD9-81ED-4DB2-BD59-A6C34878D82A}">
                    <a16:rowId xmlns:a16="http://schemas.microsoft.com/office/drawing/2014/main" val="4057908779"/>
                  </a:ext>
                </a:extLst>
              </a:tr>
              <a:tr h="370840">
                <a:tc>
                  <a:txBody>
                    <a:bodyPr/>
                    <a:lstStyle/>
                    <a:p>
                      <a:pPr algn="ctr"/>
                      <a:r>
                        <a:rPr lang="en-GB" dirty="0"/>
                        <a:t>840</a:t>
                      </a:r>
                    </a:p>
                  </a:txBody>
                  <a:tcPr/>
                </a:tc>
                <a:extLst>
                  <a:ext uri="{0D108BD9-81ED-4DB2-BD59-A6C34878D82A}">
                    <a16:rowId xmlns:a16="http://schemas.microsoft.com/office/drawing/2014/main" val="1017683379"/>
                  </a:ext>
                </a:extLst>
              </a:tr>
              <a:tr h="370840">
                <a:tc>
                  <a:txBody>
                    <a:bodyPr/>
                    <a:lstStyle/>
                    <a:p>
                      <a:pPr algn="ctr"/>
                      <a:r>
                        <a:rPr lang="en-GB" dirty="0"/>
                        <a:t>750</a:t>
                      </a:r>
                    </a:p>
                  </a:txBody>
                  <a:tcPr/>
                </a:tc>
                <a:extLst>
                  <a:ext uri="{0D108BD9-81ED-4DB2-BD59-A6C34878D82A}">
                    <a16:rowId xmlns:a16="http://schemas.microsoft.com/office/drawing/2014/main" val="1507111200"/>
                  </a:ext>
                </a:extLst>
              </a:tr>
              <a:tr h="370840">
                <a:tc>
                  <a:txBody>
                    <a:bodyPr/>
                    <a:lstStyle/>
                    <a:p>
                      <a:pPr algn="ctr"/>
                      <a:r>
                        <a:rPr lang="en-GB" dirty="0"/>
                        <a:t>690</a:t>
                      </a:r>
                    </a:p>
                  </a:txBody>
                  <a:tcPr/>
                </a:tc>
                <a:extLst>
                  <a:ext uri="{0D108BD9-81ED-4DB2-BD59-A6C34878D82A}">
                    <a16:rowId xmlns:a16="http://schemas.microsoft.com/office/drawing/2014/main" val="2999377673"/>
                  </a:ext>
                </a:extLst>
              </a:tr>
              <a:tr h="370840">
                <a:tc>
                  <a:txBody>
                    <a:bodyPr/>
                    <a:lstStyle/>
                    <a:p>
                      <a:pPr algn="ctr"/>
                      <a:r>
                        <a:rPr lang="en-GB" dirty="0"/>
                        <a:t>720</a:t>
                      </a:r>
                    </a:p>
                  </a:txBody>
                  <a:tcPr/>
                </a:tc>
                <a:extLst>
                  <a:ext uri="{0D108BD9-81ED-4DB2-BD59-A6C34878D82A}">
                    <a16:rowId xmlns:a16="http://schemas.microsoft.com/office/drawing/2014/main" val="1408636336"/>
                  </a:ext>
                </a:extLst>
              </a:tr>
              <a:tr h="370840">
                <a:tc>
                  <a:txBody>
                    <a:bodyPr/>
                    <a:lstStyle/>
                    <a:p>
                      <a:pPr algn="ctr"/>
                      <a:r>
                        <a:rPr lang="en-GB" dirty="0"/>
                        <a:t>690</a:t>
                      </a:r>
                    </a:p>
                  </a:txBody>
                  <a:tcPr/>
                </a:tc>
                <a:extLst>
                  <a:ext uri="{0D108BD9-81ED-4DB2-BD59-A6C34878D82A}">
                    <a16:rowId xmlns:a16="http://schemas.microsoft.com/office/drawing/2014/main" val="2505893021"/>
                  </a:ext>
                </a:extLst>
              </a:tr>
              <a:tr h="370840">
                <a:tc>
                  <a:txBody>
                    <a:bodyPr/>
                    <a:lstStyle/>
                    <a:p>
                      <a:pPr algn="ctr"/>
                      <a:r>
                        <a:rPr lang="en-GB" dirty="0"/>
                        <a:t>690</a:t>
                      </a:r>
                    </a:p>
                  </a:txBody>
                  <a:tcPr/>
                </a:tc>
                <a:extLst>
                  <a:ext uri="{0D108BD9-81ED-4DB2-BD59-A6C34878D82A}">
                    <a16:rowId xmlns:a16="http://schemas.microsoft.com/office/drawing/2014/main" val="3487213356"/>
                  </a:ext>
                </a:extLst>
              </a:tr>
              <a:tr h="370840">
                <a:tc>
                  <a:txBody>
                    <a:bodyPr/>
                    <a:lstStyle/>
                    <a:p>
                      <a:pPr algn="ctr"/>
                      <a:r>
                        <a:rPr lang="en-GB" dirty="0"/>
                        <a:t>720</a:t>
                      </a:r>
                    </a:p>
                  </a:txBody>
                  <a:tcPr/>
                </a:tc>
                <a:extLst>
                  <a:ext uri="{0D108BD9-81ED-4DB2-BD59-A6C34878D82A}">
                    <a16:rowId xmlns:a16="http://schemas.microsoft.com/office/drawing/2014/main" val="5641260"/>
                  </a:ext>
                </a:extLst>
              </a:tr>
              <a:tr h="370840">
                <a:tc>
                  <a:txBody>
                    <a:bodyPr/>
                    <a:lstStyle/>
                    <a:p>
                      <a:pPr algn="ctr"/>
                      <a:r>
                        <a:rPr lang="en-GB" dirty="0"/>
                        <a:t>660</a:t>
                      </a:r>
                    </a:p>
                  </a:txBody>
                  <a:tcPr/>
                </a:tc>
                <a:extLst>
                  <a:ext uri="{0D108BD9-81ED-4DB2-BD59-A6C34878D82A}">
                    <a16:rowId xmlns:a16="http://schemas.microsoft.com/office/drawing/2014/main" val="3822955654"/>
                  </a:ext>
                </a:extLst>
              </a:tr>
              <a:tr h="370840">
                <a:tc>
                  <a:txBody>
                    <a:bodyPr/>
                    <a:lstStyle/>
                    <a:p>
                      <a:pPr algn="ctr"/>
                      <a:r>
                        <a:rPr lang="en-GB" dirty="0"/>
                        <a:t>720</a:t>
                      </a:r>
                    </a:p>
                  </a:txBody>
                  <a:tcPr/>
                </a:tc>
                <a:extLst>
                  <a:ext uri="{0D108BD9-81ED-4DB2-BD59-A6C34878D82A}">
                    <a16:rowId xmlns:a16="http://schemas.microsoft.com/office/drawing/2014/main" val="2174732427"/>
                  </a:ext>
                </a:extLst>
              </a:tr>
            </a:tbl>
          </a:graphicData>
        </a:graphic>
      </p:graphicFrame>
      <p:graphicFrame>
        <p:nvGraphicFramePr>
          <p:cNvPr id="5" name="Table 4">
            <a:extLst>
              <a:ext uri="{FF2B5EF4-FFF2-40B4-BE49-F238E27FC236}">
                <a16:creationId xmlns:a16="http://schemas.microsoft.com/office/drawing/2014/main" id="{979CD583-5F54-4A36-9C8E-6F329847F200}"/>
              </a:ext>
            </a:extLst>
          </p:cNvPr>
          <p:cNvGraphicFramePr>
            <a:graphicFrameLocks noGrp="1"/>
          </p:cNvGraphicFramePr>
          <p:nvPr>
            <p:extLst>
              <p:ext uri="{D42A27DB-BD31-4B8C-83A1-F6EECF244321}">
                <p14:modId xmlns:p14="http://schemas.microsoft.com/office/powerpoint/2010/main" val="3907560438"/>
              </p:ext>
            </p:extLst>
          </p:nvPr>
        </p:nvGraphicFramePr>
        <p:xfrm>
          <a:off x="3747052" y="2138680"/>
          <a:ext cx="3321878" cy="4719320"/>
        </p:xfrm>
        <a:graphic>
          <a:graphicData uri="http://schemas.openxmlformats.org/drawingml/2006/table">
            <a:tbl>
              <a:tblPr firstRow="1" bandRow="1">
                <a:tableStyleId>{5C22544A-7EE6-4342-B048-85BDC9FD1C3A}</a:tableStyleId>
              </a:tblPr>
              <a:tblGrid>
                <a:gridCol w="3321878">
                  <a:extLst>
                    <a:ext uri="{9D8B030D-6E8A-4147-A177-3AD203B41FA5}">
                      <a16:colId xmlns:a16="http://schemas.microsoft.com/office/drawing/2014/main" val="371082455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Revolutions Per Minute (RPM)</a:t>
                      </a:r>
                    </a:p>
                    <a:p>
                      <a:r>
                        <a:rPr lang="en-GB" dirty="0"/>
                        <a:t>Required RPM set to 1000</a:t>
                      </a:r>
                    </a:p>
                  </a:txBody>
                  <a:tcPr/>
                </a:tc>
                <a:extLst>
                  <a:ext uri="{0D108BD9-81ED-4DB2-BD59-A6C34878D82A}">
                    <a16:rowId xmlns:a16="http://schemas.microsoft.com/office/drawing/2014/main" val="3612418445"/>
                  </a:ext>
                </a:extLst>
              </a:tr>
              <a:tr h="370840">
                <a:tc>
                  <a:txBody>
                    <a:bodyPr/>
                    <a:lstStyle/>
                    <a:p>
                      <a:pPr algn="ctr"/>
                      <a:r>
                        <a:rPr lang="en-GB" dirty="0"/>
                        <a:t>870</a:t>
                      </a:r>
                    </a:p>
                  </a:txBody>
                  <a:tcPr/>
                </a:tc>
                <a:extLst>
                  <a:ext uri="{0D108BD9-81ED-4DB2-BD59-A6C34878D82A}">
                    <a16:rowId xmlns:a16="http://schemas.microsoft.com/office/drawing/2014/main" val="915196619"/>
                  </a:ext>
                </a:extLst>
              </a:tr>
              <a:tr h="370840">
                <a:tc>
                  <a:txBody>
                    <a:bodyPr/>
                    <a:lstStyle/>
                    <a:p>
                      <a:pPr algn="ctr"/>
                      <a:r>
                        <a:rPr lang="en-GB" dirty="0"/>
                        <a:t>1140</a:t>
                      </a:r>
                    </a:p>
                  </a:txBody>
                  <a:tcPr/>
                </a:tc>
                <a:extLst>
                  <a:ext uri="{0D108BD9-81ED-4DB2-BD59-A6C34878D82A}">
                    <a16:rowId xmlns:a16="http://schemas.microsoft.com/office/drawing/2014/main" val="151250964"/>
                  </a:ext>
                </a:extLst>
              </a:tr>
              <a:tr h="370840">
                <a:tc>
                  <a:txBody>
                    <a:bodyPr/>
                    <a:lstStyle/>
                    <a:p>
                      <a:pPr algn="ctr"/>
                      <a:r>
                        <a:rPr lang="en-GB" dirty="0"/>
                        <a:t>1080</a:t>
                      </a:r>
                    </a:p>
                  </a:txBody>
                  <a:tcPr/>
                </a:tc>
                <a:extLst>
                  <a:ext uri="{0D108BD9-81ED-4DB2-BD59-A6C34878D82A}">
                    <a16:rowId xmlns:a16="http://schemas.microsoft.com/office/drawing/2014/main" val="2254284931"/>
                  </a:ext>
                </a:extLst>
              </a:tr>
              <a:tr h="370840">
                <a:tc>
                  <a:txBody>
                    <a:bodyPr/>
                    <a:lstStyle/>
                    <a:p>
                      <a:pPr algn="ctr"/>
                      <a:r>
                        <a:rPr lang="en-GB" dirty="0"/>
                        <a:t>990</a:t>
                      </a:r>
                    </a:p>
                  </a:txBody>
                  <a:tcPr/>
                </a:tc>
                <a:extLst>
                  <a:ext uri="{0D108BD9-81ED-4DB2-BD59-A6C34878D82A}">
                    <a16:rowId xmlns:a16="http://schemas.microsoft.com/office/drawing/2014/main" val="4106060881"/>
                  </a:ext>
                </a:extLst>
              </a:tr>
              <a:tr h="370840">
                <a:tc>
                  <a:txBody>
                    <a:bodyPr/>
                    <a:lstStyle/>
                    <a:p>
                      <a:pPr algn="ctr"/>
                      <a:r>
                        <a:rPr lang="en-GB" dirty="0"/>
                        <a:t>990</a:t>
                      </a:r>
                    </a:p>
                  </a:txBody>
                  <a:tcPr/>
                </a:tc>
                <a:extLst>
                  <a:ext uri="{0D108BD9-81ED-4DB2-BD59-A6C34878D82A}">
                    <a16:rowId xmlns:a16="http://schemas.microsoft.com/office/drawing/2014/main" val="2193044750"/>
                  </a:ext>
                </a:extLst>
              </a:tr>
              <a:tr h="370840">
                <a:tc>
                  <a:txBody>
                    <a:bodyPr/>
                    <a:lstStyle/>
                    <a:p>
                      <a:pPr algn="ctr"/>
                      <a:r>
                        <a:rPr lang="en-GB" dirty="0"/>
                        <a:t>990</a:t>
                      </a:r>
                    </a:p>
                  </a:txBody>
                  <a:tcPr/>
                </a:tc>
                <a:extLst>
                  <a:ext uri="{0D108BD9-81ED-4DB2-BD59-A6C34878D82A}">
                    <a16:rowId xmlns:a16="http://schemas.microsoft.com/office/drawing/2014/main" val="271648834"/>
                  </a:ext>
                </a:extLst>
              </a:tr>
              <a:tr h="370840">
                <a:tc>
                  <a:txBody>
                    <a:bodyPr/>
                    <a:lstStyle/>
                    <a:p>
                      <a:pPr algn="ctr"/>
                      <a:r>
                        <a:rPr lang="en-GB" dirty="0"/>
                        <a:t>990</a:t>
                      </a:r>
                    </a:p>
                  </a:txBody>
                  <a:tcPr/>
                </a:tc>
                <a:extLst>
                  <a:ext uri="{0D108BD9-81ED-4DB2-BD59-A6C34878D82A}">
                    <a16:rowId xmlns:a16="http://schemas.microsoft.com/office/drawing/2014/main" val="300521956"/>
                  </a:ext>
                </a:extLst>
              </a:tr>
              <a:tr h="370840">
                <a:tc>
                  <a:txBody>
                    <a:bodyPr/>
                    <a:lstStyle/>
                    <a:p>
                      <a:pPr algn="ctr"/>
                      <a:r>
                        <a:rPr lang="en-GB" dirty="0"/>
                        <a:t>1020</a:t>
                      </a:r>
                    </a:p>
                  </a:txBody>
                  <a:tcPr/>
                </a:tc>
                <a:extLst>
                  <a:ext uri="{0D108BD9-81ED-4DB2-BD59-A6C34878D82A}">
                    <a16:rowId xmlns:a16="http://schemas.microsoft.com/office/drawing/2014/main" val="2956992317"/>
                  </a:ext>
                </a:extLst>
              </a:tr>
              <a:tr h="370840">
                <a:tc>
                  <a:txBody>
                    <a:bodyPr/>
                    <a:lstStyle/>
                    <a:p>
                      <a:pPr algn="ctr"/>
                      <a:r>
                        <a:rPr lang="en-GB" dirty="0"/>
                        <a:t>960</a:t>
                      </a:r>
                    </a:p>
                  </a:txBody>
                  <a:tcPr/>
                </a:tc>
                <a:extLst>
                  <a:ext uri="{0D108BD9-81ED-4DB2-BD59-A6C34878D82A}">
                    <a16:rowId xmlns:a16="http://schemas.microsoft.com/office/drawing/2014/main" val="3919645540"/>
                  </a:ext>
                </a:extLst>
              </a:tr>
              <a:tr h="370840">
                <a:tc>
                  <a:txBody>
                    <a:bodyPr/>
                    <a:lstStyle/>
                    <a:p>
                      <a:pPr algn="ctr"/>
                      <a:r>
                        <a:rPr lang="en-GB" dirty="0"/>
                        <a:t>990</a:t>
                      </a:r>
                    </a:p>
                  </a:txBody>
                  <a:tcPr/>
                </a:tc>
                <a:extLst>
                  <a:ext uri="{0D108BD9-81ED-4DB2-BD59-A6C34878D82A}">
                    <a16:rowId xmlns:a16="http://schemas.microsoft.com/office/drawing/2014/main" val="878630792"/>
                  </a:ext>
                </a:extLst>
              </a:tr>
              <a:tr h="370840">
                <a:tc>
                  <a:txBody>
                    <a:bodyPr/>
                    <a:lstStyle/>
                    <a:p>
                      <a:pPr algn="ctr"/>
                      <a:r>
                        <a:rPr lang="en-GB" dirty="0"/>
                        <a:t>990</a:t>
                      </a:r>
                    </a:p>
                  </a:txBody>
                  <a:tcPr/>
                </a:tc>
                <a:extLst>
                  <a:ext uri="{0D108BD9-81ED-4DB2-BD59-A6C34878D82A}">
                    <a16:rowId xmlns:a16="http://schemas.microsoft.com/office/drawing/2014/main" val="3689923822"/>
                  </a:ext>
                </a:extLst>
              </a:tr>
            </a:tbl>
          </a:graphicData>
        </a:graphic>
      </p:graphicFrame>
      <p:sp>
        <p:nvSpPr>
          <p:cNvPr id="7" name="TextBox 6">
            <a:extLst>
              <a:ext uri="{FF2B5EF4-FFF2-40B4-BE49-F238E27FC236}">
                <a16:creationId xmlns:a16="http://schemas.microsoft.com/office/drawing/2014/main" id="{9320BF98-DF57-4CF3-8C35-07B4BCDD5B48}"/>
              </a:ext>
            </a:extLst>
          </p:cNvPr>
          <p:cNvSpPr txBox="1"/>
          <p:nvPr/>
        </p:nvSpPr>
        <p:spPr>
          <a:xfrm>
            <a:off x="7105373" y="1266619"/>
            <a:ext cx="4770783" cy="5693866"/>
          </a:xfrm>
          <a:prstGeom prst="rect">
            <a:avLst/>
          </a:prstGeom>
          <a:noFill/>
        </p:spPr>
        <p:txBody>
          <a:bodyPr wrap="square" rtlCol="0">
            <a:spAutoFit/>
          </a:bodyPr>
          <a:lstStyle/>
          <a:p>
            <a:pPr marL="285750" indent="-285750">
              <a:buFont typeface="Arial" panose="020B0604020202020204" pitchFamily="34" charset="0"/>
              <a:buChar char="•"/>
            </a:pPr>
            <a:r>
              <a:rPr lang="en-GB" sz="2800" dirty="0"/>
              <a:t>Range of acceptable values at 700 RPM was 680-720</a:t>
            </a:r>
          </a:p>
          <a:p>
            <a:pPr marL="285750" indent="-285750">
              <a:buFont typeface="Arial" panose="020B0604020202020204" pitchFamily="34" charset="0"/>
              <a:buChar char="•"/>
            </a:pPr>
            <a:r>
              <a:rPr lang="en-GB" sz="2800" dirty="0"/>
              <a:t>Range of acceptable values at 1000 RPM was 980-1020</a:t>
            </a:r>
          </a:p>
          <a:p>
            <a:pPr marL="285750" indent="-285750">
              <a:buFont typeface="Arial" panose="020B0604020202020204" pitchFamily="34" charset="0"/>
              <a:buChar char="•"/>
            </a:pPr>
            <a:r>
              <a:rPr lang="en-GB" sz="2800" dirty="0"/>
              <a:t>RPM reaches required value and may oscillate within accepted range (blue)</a:t>
            </a:r>
          </a:p>
          <a:p>
            <a:pPr marL="285750" indent="-285750">
              <a:buFont typeface="Arial" panose="020B0604020202020204" pitchFamily="34" charset="0"/>
              <a:buChar char="•"/>
            </a:pPr>
            <a:r>
              <a:rPr lang="en-GB" sz="2800" dirty="0"/>
              <a:t>RPM also occasionally drops below required value only to then self correct itself (red)</a:t>
            </a:r>
          </a:p>
          <a:p>
            <a:pPr marL="285750" indent="-285750">
              <a:buFont typeface="Arial" panose="020B0604020202020204" pitchFamily="34" charset="0"/>
              <a:buChar char="•"/>
            </a:pPr>
            <a:r>
              <a:rPr lang="en-GB" sz="2800" dirty="0"/>
              <a:t>RPM consistently increases at the start regardless of required RPM (green)</a:t>
            </a:r>
          </a:p>
        </p:txBody>
      </p:sp>
      <p:sp>
        <p:nvSpPr>
          <p:cNvPr id="8" name="Oval 7">
            <a:extLst>
              <a:ext uri="{FF2B5EF4-FFF2-40B4-BE49-F238E27FC236}">
                <a16:creationId xmlns:a16="http://schemas.microsoft.com/office/drawing/2014/main" id="{4AB37B01-6F6F-423F-B3AD-1BC8B56AC95A}"/>
              </a:ext>
            </a:extLst>
          </p:cNvPr>
          <p:cNvSpPr/>
          <p:nvPr/>
        </p:nvSpPr>
        <p:spPr>
          <a:xfrm>
            <a:off x="1522343"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ln w="76200">
                <a:solidFill>
                  <a:srgbClr val="00B050"/>
                </a:solidFill>
              </a:ln>
              <a:noFill/>
            </a:endParaRPr>
          </a:p>
        </p:txBody>
      </p:sp>
      <p:sp>
        <p:nvSpPr>
          <p:cNvPr id="9" name="Oval 8">
            <a:extLst>
              <a:ext uri="{FF2B5EF4-FFF2-40B4-BE49-F238E27FC236}">
                <a16:creationId xmlns:a16="http://schemas.microsoft.com/office/drawing/2014/main" id="{C1BD20EF-4ABC-49AD-A88D-461A5546B6A3}"/>
              </a:ext>
            </a:extLst>
          </p:cNvPr>
          <p:cNvSpPr/>
          <p:nvPr/>
        </p:nvSpPr>
        <p:spPr>
          <a:xfrm>
            <a:off x="5075030" y="2756453"/>
            <a:ext cx="702365" cy="781878"/>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00B050"/>
                </a:solidFill>
              </a:ln>
              <a:noFill/>
            </a:endParaRPr>
          </a:p>
        </p:txBody>
      </p:sp>
      <p:sp>
        <p:nvSpPr>
          <p:cNvPr id="11" name="Oval 10">
            <a:extLst>
              <a:ext uri="{FF2B5EF4-FFF2-40B4-BE49-F238E27FC236}">
                <a16:creationId xmlns:a16="http://schemas.microsoft.com/office/drawing/2014/main" id="{B0E052A6-B385-4388-BA86-544F8608119E}"/>
              </a:ext>
            </a:extLst>
          </p:cNvPr>
          <p:cNvSpPr/>
          <p:nvPr/>
        </p:nvSpPr>
        <p:spPr>
          <a:xfrm>
            <a:off x="5056808" y="5387009"/>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2" name="Oval 11">
            <a:extLst>
              <a:ext uri="{FF2B5EF4-FFF2-40B4-BE49-F238E27FC236}">
                <a16:creationId xmlns:a16="http://schemas.microsoft.com/office/drawing/2014/main" id="{F6AE2BF3-F2B1-4185-BE18-3861BF1FE282}"/>
              </a:ext>
            </a:extLst>
          </p:cNvPr>
          <p:cNvSpPr/>
          <p:nvPr/>
        </p:nvSpPr>
        <p:spPr>
          <a:xfrm>
            <a:off x="1519031" y="5710997"/>
            <a:ext cx="702365" cy="78187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
        <p:nvSpPr>
          <p:cNvPr id="13" name="Oval 12">
            <a:extLst>
              <a:ext uri="{FF2B5EF4-FFF2-40B4-BE49-F238E27FC236}">
                <a16:creationId xmlns:a16="http://schemas.microsoft.com/office/drawing/2014/main" id="{41522032-C2D7-4679-8C79-83247D8D3F6F}"/>
              </a:ext>
            </a:extLst>
          </p:cNvPr>
          <p:cNvSpPr/>
          <p:nvPr/>
        </p:nvSpPr>
        <p:spPr>
          <a:xfrm>
            <a:off x="1519031" y="4233725"/>
            <a:ext cx="702365" cy="1935162"/>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76200">
                <a:solidFill>
                  <a:srgbClr val="FF0000"/>
                </a:solidFill>
              </a:ln>
              <a:noFill/>
            </a:endParaRPr>
          </a:p>
        </p:txBody>
      </p:sp>
    </p:spTree>
    <p:extLst>
      <p:ext uri="{BB962C8B-B14F-4D97-AF65-F5344CB8AC3E}">
        <p14:creationId xmlns:p14="http://schemas.microsoft.com/office/powerpoint/2010/main" val="279243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6B97E0-93EC-4689-9FB4-922D223FA6C9}"/>
              </a:ext>
            </a:extLst>
          </p:cNvPr>
          <p:cNvSpPr txBox="1"/>
          <p:nvPr/>
        </p:nvSpPr>
        <p:spPr>
          <a:xfrm>
            <a:off x="2333625" y="660952"/>
            <a:ext cx="8210550" cy="769441"/>
          </a:xfrm>
          <a:prstGeom prst="rect">
            <a:avLst/>
          </a:prstGeom>
          <a:noFill/>
        </p:spPr>
        <p:txBody>
          <a:bodyPr wrap="square" rtlCol="0">
            <a:spAutoFit/>
          </a:bodyPr>
          <a:lstStyle/>
          <a:p>
            <a:r>
              <a:rPr lang="en-GB" sz="4400" b="1" dirty="0">
                <a:latin typeface="+mj-lt"/>
                <a:ea typeface="+mj-ea"/>
                <a:cs typeface="+mj-cs"/>
              </a:rPr>
              <a:t>Temperature Control Subsystem</a:t>
            </a:r>
          </a:p>
        </p:txBody>
      </p:sp>
      <p:pic>
        <p:nvPicPr>
          <p:cNvPr id="5" name="Picture 4">
            <a:extLst>
              <a:ext uri="{FF2B5EF4-FFF2-40B4-BE49-F238E27FC236}">
                <a16:creationId xmlns:a16="http://schemas.microsoft.com/office/drawing/2014/main" id="{BE6277DE-B917-43B0-826E-409E16B9ABC5}"/>
              </a:ext>
            </a:extLst>
          </p:cNvPr>
          <p:cNvPicPr>
            <a:picLocks noChangeAspect="1"/>
          </p:cNvPicPr>
          <p:nvPr/>
        </p:nvPicPr>
        <p:blipFill>
          <a:blip r:embed="rId2"/>
          <a:stretch>
            <a:fillRect/>
          </a:stretch>
        </p:blipFill>
        <p:spPr>
          <a:xfrm>
            <a:off x="4406733" y="2065836"/>
            <a:ext cx="3584741" cy="4047445"/>
          </a:xfrm>
          <a:prstGeom prst="rect">
            <a:avLst/>
          </a:prstGeom>
        </p:spPr>
      </p:pic>
      <p:pic>
        <p:nvPicPr>
          <p:cNvPr id="6" name="Picture 5">
            <a:extLst>
              <a:ext uri="{FF2B5EF4-FFF2-40B4-BE49-F238E27FC236}">
                <a16:creationId xmlns:a16="http://schemas.microsoft.com/office/drawing/2014/main" id="{8AC04CF9-E494-49E5-8C79-AC318A53CCDF}"/>
              </a:ext>
            </a:extLst>
          </p:cNvPr>
          <p:cNvPicPr>
            <a:picLocks noChangeAspect="1"/>
          </p:cNvPicPr>
          <p:nvPr/>
        </p:nvPicPr>
        <p:blipFill>
          <a:blip r:embed="rId3"/>
          <a:stretch>
            <a:fillRect/>
          </a:stretch>
        </p:blipFill>
        <p:spPr>
          <a:xfrm>
            <a:off x="698167" y="2065836"/>
            <a:ext cx="3584741" cy="4041979"/>
          </a:xfrm>
          <a:prstGeom prst="rect">
            <a:avLst/>
          </a:prstGeom>
        </p:spPr>
      </p:pic>
      <p:sp>
        <p:nvSpPr>
          <p:cNvPr id="7" name="Callout: Line with Accent Bar 6">
            <a:extLst>
              <a:ext uri="{FF2B5EF4-FFF2-40B4-BE49-F238E27FC236}">
                <a16:creationId xmlns:a16="http://schemas.microsoft.com/office/drawing/2014/main" id="{04741223-4CFD-4E73-AC72-DCF151BEFD1C}"/>
              </a:ext>
            </a:extLst>
          </p:cNvPr>
          <p:cNvSpPr/>
          <p:nvPr/>
        </p:nvSpPr>
        <p:spPr>
          <a:xfrm>
            <a:off x="8982076" y="2163944"/>
            <a:ext cx="2400300" cy="141106"/>
          </a:xfrm>
          <a:prstGeom prst="accentCallout1">
            <a:avLst>
              <a:gd name="adj1" fmla="val 18750"/>
              <a:gd name="adj2" fmla="val -8333"/>
              <a:gd name="adj3" fmla="val 892644"/>
              <a:gd name="adj4" fmla="val -122715"/>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Thermistor</a:t>
            </a:r>
          </a:p>
        </p:txBody>
      </p:sp>
      <p:sp>
        <p:nvSpPr>
          <p:cNvPr id="8" name="Callout: Line with Accent Bar 7">
            <a:extLst>
              <a:ext uri="{FF2B5EF4-FFF2-40B4-BE49-F238E27FC236}">
                <a16:creationId xmlns:a16="http://schemas.microsoft.com/office/drawing/2014/main" id="{C01C7E22-FC21-401E-B67C-E068F6F6564E}"/>
              </a:ext>
            </a:extLst>
          </p:cNvPr>
          <p:cNvSpPr/>
          <p:nvPr/>
        </p:nvSpPr>
        <p:spPr>
          <a:xfrm>
            <a:off x="8982076" y="4135619"/>
            <a:ext cx="1809749" cy="45719"/>
          </a:xfrm>
          <a:prstGeom prst="accentCallout1">
            <a:avLst>
              <a:gd name="adj1" fmla="val 18750"/>
              <a:gd name="adj2" fmla="val -8333"/>
              <a:gd name="adj3" fmla="val 2726018"/>
              <a:gd name="adj4" fmla="val -154820"/>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r>
              <a:rPr lang="en-GB" sz="3600" b="1" dirty="0"/>
              <a:t>Heater</a:t>
            </a:r>
          </a:p>
        </p:txBody>
      </p:sp>
    </p:spTree>
    <p:extLst>
      <p:ext uri="{BB962C8B-B14F-4D97-AF65-F5344CB8AC3E}">
        <p14:creationId xmlns:p14="http://schemas.microsoft.com/office/powerpoint/2010/main" val="85954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EDC6-BE51-4692-93FB-126E0390153D}"/>
              </a:ext>
            </a:extLst>
          </p:cNvPr>
          <p:cNvSpPr txBox="1">
            <a:spLocks noGrp="1"/>
          </p:cNvSpPr>
          <p:nvPr>
            <p:ph type="title"/>
          </p:nvPr>
        </p:nvSpPr>
        <p:spPr>
          <a:xfrm>
            <a:off x="2166937" y="676274"/>
            <a:ext cx="7858125" cy="701731"/>
          </a:xfrm>
          <a:prstGeom prst="rect">
            <a:avLst/>
          </a:prstGeom>
          <a:noFill/>
        </p:spPr>
        <p:txBody>
          <a:bodyPr wrap="square" rtlCol="0">
            <a:spAutoFit/>
          </a:bodyPr>
          <a:lstStyle/>
          <a:p>
            <a:r>
              <a:rPr lang="en-GB" b="1" dirty="0"/>
              <a:t>Temperature Control – Thermistor</a:t>
            </a:r>
          </a:p>
        </p:txBody>
      </p:sp>
      <p:pic>
        <p:nvPicPr>
          <p:cNvPr id="5" name="内容占位符 4">
            <a:extLst>
              <a:ext uri="{FF2B5EF4-FFF2-40B4-BE49-F238E27FC236}">
                <a16:creationId xmlns:a16="http://schemas.microsoft.com/office/drawing/2014/main" id="{EFB76169-6CB7-4D6F-8B6F-DC260B158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6976" y="3160851"/>
            <a:ext cx="4458086" cy="2697714"/>
          </a:xfr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9736EED-2F8E-45E1-B567-1F4C957F5189}"/>
                  </a:ext>
                </a:extLst>
              </p:cNvPr>
              <p:cNvSpPr txBox="1">
                <a:spLocks/>
              </p:cNvSpPr>
              <p:nvPr/>
            </p:nvSpPr>
            <p:spPr>
              <a:xfrm>
                <a:off x="947256" y="1825624"/>
                <a:ext cx="10515600" cy="37355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rPr>
                  <a:t>5V Power supply</a:t>
                </a:r>
              </a:p>
              <a:p>
                <a:r>
                  <a:rPr lang="en-US" altLang="zh-CN" dirty="0">
                    <a:latin typeface="Arial" panose="020B0604020202020204" pitchFamily="34" charset="0"/>
                  </a:rPr>
                  <a:t>A</a:t>
                </a:r>
                <a:r>
                  <a:rPr lang="zh-CN" altLang="en-US" dirty="0">
                    <a:latin typeface="Arial" panose="020B0604020202020204" pitchFamily="34" charset="0"/>
                  </a:rPr>
                  <a:t> </a:t>
                </a:r>
                <a:r>
                  <a:rPr lang="en-US" altLang="zh-CN" dirty="0">
                    <a:latin typeface="Arial" panose="020B0604020202020204" pitchFamily="34" charset="0"/>
                  </a:rPr>
                  <a:t>10k</a:t>
                </a:r>
                <a:r>
                  <a:rPr lang="el-GR" altLang="zh-CN" dirty="0">
                    <a:latin typeface="Arial" panose="020B0604020202020204" pitchFamily="34" charset="0"/>
                  </a:rPr>
                  <a:t>Ω </a:t>
                </a:r>
                <a:r>
                  <a:rPr lang="en-US" altLang="zh-CN" dirty="0">
                    <a:latin typeface="Arial" panose="020B0604020202020204" pitchFamily="34" charset="0"/>
                  </a:rPr>
                  <a:t>NTC Thermistor (ND06P00103K)</a:t>
                </a:r>
              </a:p>
              <a:p>
                <a:r>
                  <a:rPr lang="en-US" altLang="zh-CN" dirty="0">
                    <a:latin typeface="Arial" panose="020B0604020202020204" pitchFamily="34" charset="0"/>
                  </a:rPr>
                  <a:t>A 10k</a:t>
                </a:r>
                <a:r>
                  <a:rPr lang="el-GR" altLang="zh-CN" dirty="0">
                    <a:latin typeface="Arial" panose="020B0604020202020204" pitchFamily="34" charset="0"/>
                  </a:rPr>
                  <a:t>Ω </a:t>
                </a:r>
                <a:r>
                  <a:rPr lang="en-US" altLang="zh-CN" dirty="0">
                    <a:latin typeface="Arial" panose="020B0604020202020204" pitchFamily="34" charset="0"/>
                  </a:rPr>
                  <a:t>resistor</a:t>
                </a:r>
              </a:p>
              <a:p>
                <a:pPr marL="0" indent="0">
                  <a:buNone/>
                </a:pPr>
                <a:endParaRPr lang="en-US" altLang="zh-CN" dirty="0">
                  <a:latin typeface="Arial" panose="020B0604020202020204" pitchFamily="34" charset="0"/>
                </a:endParaRPr>
              </a:p>
              <a:p>
                <a:pPr marL="0" indent="0">
                  <a:buNone/>
                </a:pPr>
                <a:endParaRPr lang="zh-CN" altLang="en-US" dirty="0"/>
              </a:p>
              <a:p>
                <a14:m>
                  <m:oMath xmlns:m="http://schemas.openxmlformats.org/officeDocument/2006/math">
                    <m:r>
                      <a:rPr lang="en-GB" altLang="zh-CN" b="0" i="1" smtClean="0">
                        <a:latin typeface="Cambria Math" panose="02040503050406030204" pitchFamily="18" charset="0"/>
                      </a:rPr>
                      <m:t>𝑇</m:t>
                    </m:r>
                    <m:r>
                      <a:rPr lang="en-GB" altLang="zh-CN" b="0" i="1" smtClean="0">
                        <a:latin typeface="Cambria Math" panose="02040503050406030204" pitchFamily="18" charset="0"/>
                      </a:rPr>
                      <m:t>=</m:t>
                    </m:r>
                    <m:f>
                      <m:fPr>
                        <m:ctrlPr>
                          <a:rPr lang="en-GB" altLang="zh-CN" b="0" i="1" smtClean="0">
                            <a:latin typeface="Cambria Math" panose="02040503050406030204" pitchFamily="18" charset="0"/>
                          </a:rPr>
                        </m:ctrlPr>
                      </m:fPr>
                      <m:num>
                        <m:r>
                          <m:rPr>
                            <m:nor/>
                          </m:rPr>
                          <a:rPr lang="en-GB" altLang="zh-CN">
                            <a:latin typeface="Cambria Math" panose="02040503050406030204" pitchFamily="18" charset="0"/>
                          </a:rPr>
                          <m:t>B</m:t>
                        </m:r>
                      </m:num>
                      <m:den>
                        <m:r>
                          <m:rPr>
                            <m:nor/>
                          </m:rPr>
                          <a:rPr lang="en-GB" altLang="zh-CN">
                            <a:latin typeface="Cambria Math" panose="02040503050406030204" pitchFamily="18" charset="0"/>
                          </a:rPr>
                          <m:t>(</m:t>
                        </m:r>
                        <m:r>
                          <m:rPr>
                            <m:nor/>
                          </m:rPr>
                          <a:rPr lang="en-GB" altLang="zh-CN">
                            <a:latin typeface="Cambria Math" panose="02040503050406030204" pitchFamily="18" charset="0"/>
                          </a:rPr>
                          <m:t>ln</m:t>
                        </m:r>
                        <m:r>
                          <m:rPr>
                            <m:nor/>
                          </m:rPr>
                          <a:rPr lang="en-GB" altLang="zh-CN">
                            <a:latin typeface="Cambria Math" panose="02040503050406030204" pitchFamily="18" charset="0"/>
                          </a:rPr>
                          <m:t>(</m:t>
                        </m:r>
                        <m:r>
                          <m:rPr>
                            <m:nor/>
                          </m:rPr>
                          <a:rPr lang="en-GB" altLang="zh-CN" b="0" i="0" smtClean="0">
                            <a:latin typeface="Cambria Math" panose="02040503050406030204" pitchFamily="18" charset="0"/>
                          </a:rPr>
                          <m:t>R</m:t>
                        </m:r>
                        <m:r>
                          <m:rPr>
                            <m:nor/>
                          </m:rPr>
                          <a:rPr lang="en-GB" altLang="zh-CN" b="0" i="0" smtClean="0">
                            <a:latin typeface="Cambria Math" panose="02040503050406030204" pitchFamily="18" charset="0"/>
                          </a:rPr>
                          <m:t>/</m:t>
                        </m:r>
                        <m:r>
                          <m:rPr>
                            <m:nor/>
                          </m:rPr>
                          <a:rPr lang="en-GB" altLang="zh-CN" b="0" i="0" smtClean="0">
                            <a:latin typeface="Cambria Math" panose="02040503050406030204" pitchFamily="18" charset="0"/>
                          </a:rPr>
                          <m:t>R</m:t>
                        </m:r>
                        <m:r>
                          <m:rPr>
                            <m:nor/>
                          </m:rPr>
                          <a:rPr lang="en-GB" altLang="zh-CN" b="0" i="0" baseline="-25000" smtClean="0">
                            <a:latin typeface="Cambria Math" panose="02040503050406030204" pitchFamily="18" charset="0"/>
                          </a:rPr>
                          <m:t>0</m:t>
                        </m:r>
                        <m:r>
                          <m:rPr>
                            <m:nor/>
                          </m:rPr>
                          <a:rPr lang="en-GB" altLang="zh-CN">
                            <a:latin typeface="Cambria Math" panose="02040503050406030204" pitchFamily="18" charset="0"/>
                          </a:rPr>
                          <m:t>) + </m:t>
                        </m:r>
                        <m:r>
                          <m:rPr>
                            <m:nor/>
                          </m:rPr>
                          <a:rPr lang="en-GB" altLang="zh-CN">
                            <a:latin typeface="Cambria Math" panose="02040503050406030204" pitchFamily="18" charset="0"/>
                          </a:rPr>
                          <m:t>B</m:t>
                        </m:r>
                        <m:r>
                          <m:rPr>
                            <m:nor/>
                          </m:rPr>
                          <a:rPr lang="en-GB" altLang="zh-CN">
                            <a:latin typeface="Cambria Math" panose="02040503050406030204" pitchFamily="18" charset="0"/>
                          </a:rPr>
                          <m:t>/</m:t>
                        </m:r>
                        <m:r>
                          <m:rPr>
                            <m:nor/>
                          </m:rPr>
                          <a:rPr lang="en-GB" altLang="zh-CN">
                            <a:latin typeface="Cambria Math" panose="02040503050406030204" pitchFamily="18" charset="0"/>
                          </a:rPr>
                          <m:t>T</m:t>
                        </m:r>
                        <m:r>
                          <m:rPr>
                            <m:nor/>
                          </m:rPr>
                          <a:rPr lang="en-GB" altLang="zh-CN" baseline="-25000">
                            <a:latin typeface="Cambria Math" panose="02040503050406030204" pitchFamily="18" charset="0"/>
                          </a:rPr>
                          <m:t>0</m:t>
                        </m:r>
                        <m:r>
                          <m:rPr>
                            <m:nor/>
                          </m:rPr>
                          <a:rPr lang="en-GB" altLang="zh-CN">
                            <a:latin typeface="Cambria Math" panose="02040503050406030204" pitchFamily="18" charset="0"/>
                          </a:rPr>
                          <m:t>)</m:t>
                        </m:r>
                      </m:den>
                    </m:f>
                  </m:oMath>
                </a14:m>
                <a:endParaRPr lang="zh-CN" altLang="en-US" dirty="0"/>
              </a:p>
              <a:p>
                <a:endParaRPr lang="zh-CN" altLang="en-US" dirty="0"/>
              </a:p>
            </p:txBody>
          </p:sp>
        </mc:Choice>
        <mc:Fallback xmlns="">
          <p:sp>
            <p:nvSpPr>
              <p:cNvPr id="11" name="Content Placeholder 2">
                <a:extLst>
                  <a:ext uri="{FF2B5EF4-FFF2-40B4-BE49-F238E27FC236}">
                    <a16:creationId xmlns:a16="http://schemas.microsoft.com/office/drawing/2014/main" id="{79736EED-2F8E-45E1-B567-1F4C957F5189}"/>
                  </a:ext>
                </a:extLst>
              </p:cNvPr>
              <p:cNvSpPr txBox="1">
                <a:spLocks noRot="1" noChangeAspect="1" noMove="1" noResize="1" noEditPoints="1" noAdjustHandles="1" noChangeArrowheads="1" noChangeShapeType="1" noTextEdit="1"/>
              </p:cNvSpPr>
              <p:nvPr/>
            </p:nvSpPr>
            <p:spPr>
              <a:xfrm>
                <a:off x="947256" y="1825624"/>
                <a:ext cx="10515600" cy="3735591"/>
              </a:xfrm>
              <a:prstGeom prst="rect">
                <a:avLst/>
              </a:prstGeom>
              <a:blipFill>
                <a:blip r:embed="rId3"/>
                <a:stretch>
                  <a:fillRect l="-1043" t="-2773"/>
                </a:stretch>
              </a:blipFill>
            </p:spPr>
            <p:txBody>
              <a:bodyPr/>
              <a:lstStyle/>
              <a:p>
                <a:r>
                  <a:rPr lang="en-GB">
                    <a:noFill/>
                  </a:rPr>
                  <a:t> </a:t>
                </a:r>
              </a:p>
            </p:txBody>
          </p:sp>
        </mc:Fallback>
      </mc:AlternateContent>
    </p:spTree>
    <p:extLst>
      <p:ext uri="{BB962C8B-B14F-4D97-AF65-F5344CB8AC3E}">
        <p14:creationId xmlns:p14="http://schemas.microsoft.com/office/powerpoint/2010/main" val="27259321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875</TotalTime>
  <Words>1072</Words>
  <Application>Microsoft Office PowerPoint</Application>
  <PresentationFormat>Widescreen</PresentationFormat>
  <Paragraphs>219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宋体</vt:lpstr>
      <vt:lpstr>Arial</vt:lpstr>
      <vt:lpstr>Calibri</vt:lpstr>
      <vt:lpstr>Calibri Light</vt:lpstr>
      <vt:lpstr>Cambria Math</vt:lpstr>
      <vt:lpstr>Symbol</vt:lpstr>
      <vt:lpstr>Celestial</vt:lpstr>
      <vt:lpstr>Bioreactor Systems Control</vt:lpstr>
      <vt:lpstr>Design Process </vt:lpstr>
      <vt:lpstr>Overall System Block Diagram</vt:lpstr>
      <vt:lpstr>Stirring Control – motor speed sensor</vt:lpstr>
      <vt:lpstr>Stirring Control – the circuit </vt:lpstr>
      <vt:lpstr>Stirring Control – driving the motor</vt:lpstr>
      <vt:lpstr>Stirring Control – data and test results</vt:lpstr>
      <vt:lpstr>PowerPoint Presentation</vt:lpstr>
      <vt:lpstr>Temperature Control – Thermistor</vt:lpstr>
      <vt:lpstr>Temperature Control – Heating</vt:lpstr>
      <vt:lpstr>Temperature Control – data and test results</vt:lpstr>
      <vt:lpstr>PH Control – The pH probe</vt:lpstr>
      <vt:lpstr>pH Control – pH Probe circuit</vt:lpstr>
      <vt:lpstr>pH Control – Finding the pH value</vt:lpstr>
      <vt:lpstr>pH Control – Peristaltic pumps</vt:lpstr>
      <vt:lpstr>pH Control – Output circuit</vt:lpstr>
      <vt:lpstr>pH Control – Using the pumps</vt:lpstr>
      <vt:lpstr>pH Control – Testing and results</vt:lpstr>
      <vt:lpstr>User Interface</vt:lpstr>
      <vt:lpstr>Serial Messages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Bioreactor Systems Control</dc:title>
  <dc:creator>Koppula, Chak</dc:creator>
  <cp:lastModifiedBy>Koppula, Chak</cp:lastModifiedBy>
  <cp:revision>99</cp:revision>
  <dcterms:created xsi:type="dcterms:W3CDTF">2018-12-10T19:01:24Z</dcterms:created>
  <dcterms:modified xsi:type="dcterms:W3CDTF">2018-12-12T01:27:05Z</dcterms:modified>
</cp:coreProperties>
</file>